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fntdata" ContentType="application/x-fontdata"/>
  <Default Extension="xml" ContentType="application/xml"/>
  <Default Extension="wdp" ContentType="image/vnd.ms-photo"/>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64" r:id="rId4"/>
    <p:sldId id="262" r:id="rId5"/>
    <p:sldId id="267" r:id="rId6"/>
    <p:sldId id="265" r:id="rId7"/>
    <p:sldId id="268" r:id="rId8"/>
    <p:sldId id="272" r:id="rId9"/>
    <p:sldId id="270" r:id="rId10"/>
    <p:sldId id="271" r:id="rId11"/>
    <p:sldId id="266" r:id="rId12"/>
    <p:sldId id="273" r:id="rId13"/>
  </p:sldIdLst>
  <p:sldSz cx="18288000" cy="10287000"/>
  <p:notesSz cx="6858000" cy="9144000"/>
  <p:embeddedFontLst>
    <p:embeddedFont>
      <p:font typeface="Calibri" panose="020F0502020204030204" pitchFamily="34" charset="0"/>
      <p:regular r:id="rId15"/>
      <p:bold r:id="rId16"/>
      <p:italic r:id="rId17"/>
      <p:boldItalic r:id="rId18"/>
    </p:embeddedFont>
    <p:embeddedFont>
      <p:font typeface="Montserrat Light" panose="00000400000000000000" pitchFamily="2" charset="0"/>
      <p:regular r:id="rId19"/>
      <p:italic r:id="rId20"/>
    </p:embeddedFont>
    <p:embeddedFont>
      <p:font typeface="Oswald" panose="00000500000000000000" pitchFamily="2" charset="0"/>
      <p:regular r:id="rId21"/>
      <p:bold r:id="rId22"/>
    </p:embeddedFont>
    <p:embeddedFont>
      <p:font typeface="Roboto" panose="02000000000000000000" pitchFamily="2" charset="0"/>
      <p:regular r:id="rId23"/>
      <p:bold r:id="rId24"/>
      <p: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BCCE"/>
    <a:srgbClr val="006D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5" d="100"/>
          <a:sy n="65" d="100"/>
        </p:scale>
        <p:origin x="10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1B7B3E-0957-4A76-8AEB-92099257B74D}" type="datetimeFigureOut">
              <a:rPr lang="en-US" smtClean="0"/>
              <a:t>4/20/2022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8E020B-468A-4FEC-A08C-B48B017F9A0B}" type="slidenum">
              <a:rPr lang="en-US" smtClean="0"/>
              <a:t>‹#›</a:t>
            </a:fld>
            <a:endParaRPr lang="en-US"/>
          </a:p>
        </p:txBody>
      </p:sp>
    </p:spTree>
    <p:extLst>
      <p:ext uri="{BB962C8B-B14F-4D97-AF65-F5344CB8AC3E}">
        <p14:creationId xmlns:p14="http://schemas.microsoft.com/office/powerpoint/2010/main" val="218439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DB8">
            <a:alpha val="10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video" Target="https://player.vimeo.com/video/653061679?h=b915df60f8&amp;app_id=122963" TargetMode="Externa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EBCCE">
            <a:alpha val="26000"/>
          </a:srgbClr>
        </a:solidFill>
        <a:effectLst/>
      </p:bgPr>
    </p:bg>
    <p:spTree>
      <p:nvGrpSpPr>
        <p:cNvPr id="1" name=""/>
        <p:cNvGrpSpPr/>
        <p:nvPr/>
      </p:nvGrpSpPr>
      <p:grpSpPr>
        <a:xfrm>
          <a:off x="0" y="0"/>
          <a:ext cx="0" cy="0"/>
          <a:chOff x="0" y="0"/>
          <a:chExt cx="0" cy="0"/>
        </a:xfrm>
      </p:grpSpPr>
      <p:sp>
        <p:nvSpPr>
          <p:cNvPr id="2" name="AutoShape 2"/>
          <p:cNvSpPr/>
          <p:nvPr/>
        </p:nvSpPr>
        <p:spPr>
          <a:xfrm>
            <a:off x="0" y="8719782"/>
            <a:ext cx="7972137" cy="81318"/>
          </a:xfrm>
          <a:prstGeom prst="rect">
            <a:avLst/>
          </a:prstGeom>
          <a:solidFill>
            <a:srgbClr val="002D74"/>
          </a:solidFill>
        </p:spPr>
      </p:sp>
      <p:pic>
        <p:nvPicPr>
          <p:cNvPr id="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1440540" y="7665954"/>
            <a:ext cx="5999453" cy="2107656"/>
          </a:xfrm>
          <a:prstGeom prst="rect">
            <a:avLst/>
          </a:prstGeom>
        </p:spPr>
      </p:pic>
      <p:sp>
        <p:nvSpPr>
          <p:cNvPr id="4" name="TextBox 4"/>
          <p:cNvSpPr txBox="1"/>
          <p:nvPr/>
        </p:nvSpPr>
        <p:spPr>
          <a:xfrm>
            <a:off x="3740013" y="2818136"/>
            <a:ext cx="10807973" cy="1790042"/>
          </a:xfrm>
          <a:prstGeom prst="rect">
            <a:avLst/>
          </a:prstGeom>
        </p:spPr>
        <p:txBody>
          <a:bodyPr wrap="square" lIns="0" tIns="0" rIns="0" bIns="0" rtlCol="0" anchor="t">
            <a:spAutoFit/>
          </a:bodyPr>
          <a:lstStyle/>
          <a:p>
            <a:pPr algn="ctr">
              <a:lnSpc>
                <a:spcPts val="7280"/>
              </a:lnSpc>
            </a:pPr>
            <a:r>
              <a:rPr lang="en-US" sz="5200" dirty="0">
                <a:solidFill>
                  <a:srgbClr val="002D74"/>
                </a:solidFill>
                <a:latin typeface="Roboto" pitchFamily="2" charset="0"/>
                <a:ea typeface="Roboto" pitchFamily="2" charset="0"/>
              </a:rPr>
              <a:t>Presentation to</a:t>
            </a:r>
          </a:p>
          <a:p>
            <a:pPr algn="ctr">
              <a:lnSpc>
                <a:spcPts val="7280"/>
              </a:lnSpc>
            </a:pPr>
            <a:r>
              <a:rPr lang="en-US" sz="5200" dirty="0">
                <a:solidFill>
                  <a:srgbClr val="002D74"/>
                </a:solidFill>
                <a:latin typeface="Roboto" pitchFamily="2" charset="0"/>
                <a:ea typeface="Roboto" pitchFamily="2" charset="0"/>
              </a:rPr>
              <a:t>[Legislator Name]</a:t>
            </a:r>
          </a:p>
        </p:txBody>
      </p:sp>
      <p:sp>
        <p:nvSpPr>
          <p:cNvPr id="5" name="TextBox 5"/>
          <p:cNvSpPr txBox="1"/>
          <p:nvPr/>
        </p:nvSpPr>
        <p:spPr>
          <a:xfrm>
            <a:off x="7247930" y="4893733"/>
            <a:ext cx="3792141" cy="1203325"/>
          </a:xfrm>
          <a:prstGeom prst="rect">
            <a:avLst/>
          </a:prstGeom>
        </p:spPr>
        <p:txBody>
          <a:bodyPr lIns="0" tIns="0" rIns="0" bIns="0" rtlCol="0" anchor="t">
            <a:spAutoFit/>
          </a:bodyPr>
          <a:lstStyle/>
          <a:p>
            <a:pPr algn="ctr">
              <a:lnSpc>
                <a:spcPts val="4759"/>
              </a:lnSpc>
            </a:pPr>
            <a:r>
              <a:rPr lang="en-US" sz="3600" b="1" i="0" u="none" strike="noStrike" dirty="0">
                <a:solidFill>
                  <a:srgbClr val="006DB8"/>
                </a:solidFill>
                <a:effectLst/>
                <a:latin typeface="Roboto Lt" pitchFamily="2" charset="0"/>
                <a:ea typeface="Roboto Lt" pitchFamily="2" charset="0"/>
              </a:rPr>
              <a:t>provided by [Dealership]</a:t>
            </a:r>
            <a:endParaRPr lang="en-US" sz="3399" b="1" dirty="0">
              <a:solidFill>
                <a:srgbClr val="006DB8"/>
              </a:solidFill>
              <a:latin typeface="Roboto Lt" pitchFamily="2" charset="0"/>
              <a:ea typeface="Roboto Lt" pitchFamily="2" charset="0"/>
            </a:endParaRPr>
          </a:p>
        </p:txBody>
      </p:sp>
      <p:sp>
        <p:nvSpPr>
          <p:cNvPr id="6" name="AutoShape 6"/>
          <p:cNvSpPr/>
          <p:nvPr/>
        </p:nvSpPr>
        <p:spPr>
          <a:xfrm>
            <a:off x="11144927" y="1028700"/>
            <a:ext cx="7143074" cy="76200"/>
          </a:xfrm>
          <a:prstGeom prst="rect">
            <a:avLst/>
          </a:prstGeom>
          <a:solidFill>
            <a:srgbClr val="002D74"/>
          </a:solid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9773327" cy="1600438"/>
          </a:xfrm>
          <a:prstGeom prst="rect">
            <a:avLst/>
          </a:prstGeom>
        </p:spPr>
        <p:txBody>
          <a:bodyPr wrap="square" lIns="0" tIns="0" rIns="0" bIns="0" rtlCol="0" anchor="t">
            <a:spAutoFit/>
          </a:bodyPr>
          <a:lstStyle/>
          <a:p>
            <a:r>
              <a:rPr lang="en-US" sz="5200" dirty="0">
                <a:solidFill>
                  <a:srgbClr val="002D74"/>
                </a:solidFill>
                <a:latin typeface="Roboto" pitchFamily="2" charset="0"/>
                <a:ea typeface="Roboto" pitchFamily="2" charset="0"/>
              </a:rPr>
              <a:t>FRANCHISED DEALERS &amp; ELECTRIC VEHICLE SALES</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11" name="TextBox 6">
            <a:extLst>
              <a:ext uri="{FF2B5EF4-FFF2-40B4-BE49-F238E27FC236}">
                <a16:creationId xmlns:a16="http://schemas.microsoft.com/office/drawing/2014/main" id="{24EFF4CD-A19E-405F-ABE8-494D737680B4}"/>
              </a:ext>
            </a:extLst>
          </p:cNvPr>
          <p:cNvSpPr txBox="1"/>
          <p:nvPr/>
        </p:nvSpPr>
        <p:spPr>
          <a:xfrm>
            <a:off x="1371600" y="2731092"/>
            <a:ext cx="12257810" cy="861774"/>
          </a:xfrm>
          <a:prstGeom prst="rect">
            <a:avLst/>
          </a:prstGeom>
        </p:spPr>
        <p:txBody>
          <a:bodyPr wrap="square" lIns="0" tIns="0" rIns="0" bIns="0" rtlCol="0" anchor="t">
            <a:spAutoFit/>
          </a:bodyPr>
          <a:lstStyle/>
          <a:p>
            <a:r>
              <a:rPr lang="en-US" sz="2800" i="0" u="none" strike="noStrike" baseline="0" dirty="0">
                <a:solidFill>
                  <a:srgbClr val="3979C7"/>
                </a:solidFill>
                <a:latin typeface="Oswald" panose="00000500000000000000" pitchFamily="2" charset="0"/>
              </a:rPr>
              <a:t>Franchised dealers are the most efficient path to increased electric vehicle (EV) sales.</a:t>
            </a:r>
          </a:p>
          <a:p>
            <a:r>
              <a:rPr lang="en-US" sz="2800" i="0" u="none" strike="noStrike" baseline="0" dirty="0">
                <a:solidFill>
                  <a:srgbClr val="3979C7"/>
                </a:solidFill>
                <a:latin typeface="Oswald" panose="00000500000000000000" pitchFamily="2" charset="0"/>
              </a:rPr>
              <a:t>They are essential to the growth of the market.</a:t>
            </a: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13" name="TextBox 6">
            <a:extLst>
              <a:ext uri="{FF2B5EF4-FFF2-40B4-BE49-F238E27FC236}">
                <a16:creationId xmlns:a16="http://schemas.microsoft.com/office/drawing/2014/main" id="{79D1A115-17BB-458E-A09A-459A81E4C223}"/>
              </a:ext>
            </a:extLst>
          </p:cNvPr>
          <p:cNvSpPr txBox="1"/>
          <p:nvPr/>
        </p:nvSpPr>
        <p:spPr>
          <a:xfrm>
            <a:off x="1371600" y="3937499"/>
            <a:ext cx="7972137" cy="3724096"/>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As the largest, most efficient and affordable delivery mechanism, franchised dealerships will be the key to mass adoption of EVs.</a:t>
            </a:r>
          </a:p>
          <a:p>
            <a:pPr marL="342900" indent="-342900">
              <a:buFont typeface="Arial" panose="020B0604020202020204" pitchFamily="34" charset="0"/>
              <a:buChar char="•"/>
            </a:pPr>
            <a:endParaRPr lang="en-US" sz="2200" b="0" i="0" u="none" strike="noStrike" baseline="0" dirty="0">
              <a:solidFill>
                <a:srgbClr val="00186F"/>
              </a:solidFill>
              <a:latin typeface="Roboto Lt" pitchFamily="2" charset="0"/>
            </a:endParaRPr>
          </a:p>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While there are only 50 EV models on the market today, accounting for roughly 2% of sales, the expectation is that there will be 130 EV models on the market by 2026.</a:t>
            </a:r>
          </a:p>
          <a:p>
            <a:pPr marL="342900" indent="-342900">
              <a:buFont typeface="Arial" panose="020B0604020202020204" pitchFamily="34" charset="0"/>
              <a:buChar char="•"/>
            </a:pPr>
            <a:endParaRPr lang="en-US" sz="2200" b="0" i="0" u="none" strike="noStrike" baseline="0" dirty="0">
              <a:solidFill>
                <a:srgbClr val="00186F"/>
              </a:solidFill>
              <a:latin typeface="Roboto Lt" pitchFamily="2" charset="0"/>
            </a:endParaRPr>
          </a:p>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As EV models gain more popularity, franchised dealers will provide the greatest brand diversity and varying price points for alternative fueled vehicles of every type, including EVs.</a:t>
            </a:r>
          </a:p>
        </p:txBody>
      </p:sp>
      <p:pic>
        <p:nvPicPr>
          <p:cNvPr id="14" name="Picture 13" descr="Icon&#10;&#10;Description automatically generated">
            <a:extLst>
              <a:ext uri="{FF2B5EF4-FFF2-40B4-BE49-F238E27FC236}">
                <a16:creationId xmlns:a16="http://schemas.microsoft.com/office/drawing/2014/main" id="{2A19E1BF-889D-4D88-9D44-A623C8047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0600" y="1025265"/>
            <a:ext cx="5019393" cy="3079722"/>
          </a:xfrm>
          <a:prstGeom prst="rect">
            <a:avLst/>
          </a:prstGeom>
        </p:spPr>
      </p:pic>
      <p:sp>
        <p:nvSpPr>
          <p:cNvPr id="15" name="TextBox 6">
            <a:extLst>
              <a:ext uri="{FF2B5EF4-FFF2-40B4-BE49-F238E27FC236}">
                <a16:creationId xmlns:a16="http://schemas.microsoft.com/office/drawing/2014/main" id="{842403BF-75FB-4320-9A91-55C6CCCC7B61}"/>
              </a:ext>
            </a:extLst>
          </p:cNvPr>
          <p:cNvSpPr txBox="1"/>
          <p:nvPr/>
        </p:nvSpPr>
        <p:spPr>
          <a:xfrm>
            <a:off x="9829800" y="3937499"/>
            <a:ext cx="7610193" cy="4062651"/>
          </a:xfrm>
          <a:prstGeom prst="rect">
            <a:avLst/>
          </a:prstGeom>
        </p:spPr>
        <p:txBody>
          <a:bodyPr wrap="square" lIns="0" tIns="0" rIns="0" bIns="0" rtlCol="0" anchor="t">
            <a:spAutoFit/>
          </a:bodyPr>
          <a:lstStyle/>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Dealers will help ensure there is infrastructure to support consumers in the ownership of alternative fuel vehicles through education, infrastructure investment, and service/warranty work.</a:t>
            </a:r>
          </a:p>
          <a:p>
            <a:pPr marL="342900" indent="-342900">
              <a:buFont typeface="Arial" panose="020B0604020202020204" pitchFamily="34" charset="0"/>
              <a:buChar char="•"/>
            </a:pPr>
            <a:endParaRPr lang="en-US" sz="2200" b="0" i="0" u="none" strike="noStrike" baseline="0" dirty="0">
              <a:solidFill>
                <a:srgbClr val="00186F"/>
              </a:solidFill>
              <a:latin typeface="Roboto Lt" pitchFamily="2" charset="0"/>
            </a:endParaRPr>
          </a:p>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Dealers work as a partner with consumers to help them identify the best vehicle to integrate into their life.</a:t>
            </a:r>
          </a:p>
          <a:p>
            <a:pPr marL="342900" indent="-342900">
              <a:buFont typeface="Arial" panose="020B0604020202020204" pitchFamily="34" charset="0"/>
              <a:buChar char="•"/>
            </a:pPr>
            <a:endParaRPr lang="en-US" sz="2200" b="0" i="0" u="none" strike="noStrike" baseline="0" dirty="0">
              <a:solidFill>
                <a:srgbClr val="00186F"/>
              </a:solidFill>
              <a:latin typeface="Roboto Lt" pitchFamily="2" charset="0"/>
            </a:endParaRPr>
          </a:p>
          <a:p>
            <a:pPr marL="342900" indent="-342900">
              <a:buFont typeface="Arial" panose="020B0604020202020204" pitchFamily="34" charset="0"/>
              <a:buChar char="•"/>
            </a:pPr>
            <a:r>
              <a:rPr lang="en-US" sz="2200" b="0" i="0" u="none" strike="noStrike" baseline="0" dirty="0">
                <a:solidFill>
                  <a:srgbClr val="00186F"/>
                </a:solidFill>
                <a:latin typeface="Roboto Lt" pitchFamily="2" charset="0"/>
              </a:rPr>
              <a:t>For the future of alternative fuel vehicles, it is imperative consumers are personally educated on how these vehicles work, the practical concerns, and how they can be alleviated to meet the consumers' personal needs.</a:t>
            </a:r>
          </a:p>
        </p:txBody>
      </p:sp>
      <p:sp>
        <p:nvSpPr>
          <p:cNvPr id="10" name="Slide Number Placeholder 1">
            <a:extLst>
              <a:ext uri="{FF2B5EF4-FFF2-40B4-BE49-F238E27FC236}">
                <a16:creationId xmlns:a16="http://schemas.microsoft.com/office/drawing/2014/main" id="{E7D97503-AAEB-40F2-AD25-D40D4AAE1E57}"/>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10</a:t>
            </a:fld>
            <a:endParaRPr lang="en-US" sz="2000" dirty="0"/>
          </a:p>
        </p:txBody>
      </p:sp>
    </p:spTree>
    <p:extLst>
      <p:ext uri="{BB962C8B-B14F-4D97-AF65-F5344CB8AC3E}">
        <p14:creationId xmlns:p14="http://schemas.microsoft.com/office/powerpoint/2010/main" val="960661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12374163" cy="1600438"/>
          </a:xfrm>
          <a:prstGeom prst="rect">
            <a:avLst/>
          </a:prstGeom>
        </p:spPr>
        <p:txBody>
          <a:bodyPr lIns="0" tIns="0" rIns="0" bIns="0" rtlCol="0" anchor="t">
            <a:spAutoFit/>
          </a:bodyPr>
          <a:lstStyle/>
          <a:p>
            <a:r>
              <a:rPr lang="en-US" sz="5200" dirty="0">
                <a:solidFill>
                  <a:srgbClr val="002D74"/>
                </a:solidFill>
                <a:latin typeface="Roboto" pitchFamily="2" charset="0"/>
                <a:ea typeface="Roboto" pitchFamily="2" charset="0"/>
              </a:rPr>
              <a:t>RISKS OF ELIMINATING THE FRANCHISED DEALER SYSTEM</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0D6DAD6F-CAC7-4304-B64D-B170D8A6E006}"/>
              </a:ext>
            </a:extLst>
          </p:cNvPr>
          <p:cNvSpPr txBox="1"/>
          <p:nvPr/>
        </p:nvSpPr>
        <p:spPr>
          <a:xfrm>
            <a:off x="1371600" y="2989956"/>
            <a:ext cx="16068393" cy="5170646"/>
          </a:xfrm>
          <a:prstGeom prst="rect">
            <a:avLst/>
          </a:prstGeom>
        </p:spPr>
        <p:txBody>
          <a:bodyPr wrap="square" lIns="0" tIns="0" rIns="0" bIns="0" rtlCol="0" anchor="t">
            <a:spAutoFit/>
          </a:bodyPr>
          <a:lstStyle/>
          <a:p>
            <a:r>
              <a:rPr lang="en-US" sz="2800" i="0" u="none" strike="noStrike" baseline="0" dirty="0">
                <a:solidFill>
                  <a:srgbClr val="3979C7"/>
                </a:solidFill>
                <a:latin typeface="Oswald" panose="00000500000000000000" pitchFamily="2" charset="0"/>
              </a:rPr>
              <a:t>DECREASED EASE OF ACCESS: </a:t>
            </a:r>
            <a:r>
              <a:rPr lang="en-US" sz="2800" b="0" i="0" u="none" strike="noStrike" baseline="0" dirty="0">
                <a:solidFill>
                  <a:srgbClr val="00186F"/>
                </a:solidFill>
                <a:latin typeface="Roboto Lt" pitchFamily="2" charset="0"/>
              </a:rPr>
              <a:t>Without franchised dealerships, monopolies created by vehicle manufacturers will focus attention on the metropolitan and large suburban regions, leaving many areas of the state under-served and ultimately limit consumer choice.</a:t>
            </a:r>
          </a:p>
          <a:p>
            <a:endParaRPr lang="en-US" sz="2800" dirty="0">
              <a:solidFill>
                <a:srgbClr val="3979C7"/>
              </a:solidFill>
              <a:latin typeface="Oswald" panose="00000500000000000000" pitchFamily="2" charset="0"/>
            </a:endParaRPr>
          </a:p>
          <a:p>
            <a:r>
              <a:rPr lang="en-US" sz="2800" i="0" u="none" strike="noStrike" baseline="0" dirty="0">
                <a:solidFill>
                  <a:srgbClr val="3979C7"/>
                </a:solidFill>
                <a:latin typeface="Oswald" panose="00000500000000000000" pitchFamily="2" charset="0"/>
              </a:rPr>
              <a:t>LIMITED SERVICE: </a:t>
            </a:r>
            <a:r>
              <a:rPr lang="en-US" sz="2800" b="0" i="0" u="none" strike="noStrike" baseline="0" dirty="0">
                <a:solidFill>
                  <a:srgbClr val="00186F"/>
                </a:solidFill>
                <a:latin typeface="Roboto Lt" pitchFamily="2" charset="0"/>
              </a:rPr>
              <a:t>Consumers will be forced to deal directly with manufacturers, relying upon their goodwill to have their vehicles serviced, recall work scheduled and performed, or to have the manufacturer deliver other services for vehicles under warranty.</a:t>
            </a:r>
          </a:p>
          <a:p>
            <a:endParaRPr lang="en-US" sz="2800" b="0" i="0" u="none" strike="noStrike" baseline="0" dirty="0">
              <a:solidFill>
                <a:srgbClr val="00186F"/>
              </a:solidFill>
              <a:latin typeface="Roboto Lt" pitchFamily="2" charset="0"/>
            </a:endParaRPr>
          </a:p>
          <a:p>
            <a:r>
              <a:rPr lang="en-US" sz="2800" i="0" u="none" strike="noStrike" baseline="0" dirty="0">
                <a:solidFill>
                  <a:srgbClr val="3979C7"/>
                </a:solidFill>
                <a:latin typeface="Oswald" panose="00000500000000000000" pitchFamily="2" charset="0"/>
              </a:rPr>
              <a:t>JOB LOSS:</a:t>
            </a:r>
            <a:r>
              <a:rPr lang="en-US" sz="2800" b="0" i="0" u="none" strike="noStrike" baseline="0" dirty="0">
                <a:solidFill>
                  <a:srgbClr val="00186F"/>
                </a:solidFill>
                <a:latin typeface="Roboto Lt" pitchFamily="2" charset="0"/>
              </a:rPr>
              <a:t> Jobs that employ nearly 100,000 Texans will be at risk, particularly in the rural areas of the state.</a:t>
            </a:r>
          </a:p>
          <a:p>
            <a:endParaRPr lang="en-US" sz="2800" b="0" i="0" u="none" strike="noStrike" baseline="0" dirty="0">
              <a:solidFill>
                <a:srgbClr val="00186F"/>
              </a:solidFill>
              <a:latin typeface="Roboto Lt" pitchFamily="2" charset="0"/>
            </a:endParaRPr>
          </a:p>
          <a:p>
            <a:r>
              <a:rPr lang="en-US" sz="2800" i="0" u="none" strike="noStrike" baseline="0" dirty="0">
                <a:solidFill>
                  <a:srgbClr val="3979C7"/>
                </a:solidFill>
                <a:latin typeface="Oswald" panose="00000500000000000000" pitchFamily="2" charset="0"/>
              </a:rPr>
              <a:t>REVENUE LOSS: </a:t>
            </a:r>
            <a:r>
              <a:rPr lang="en-US" sz="2800" b="0" i="0" u="none" strike="noStrike" baseline="0" dirty="0">
                <a:solidFill>
                  <a:srgbClr val="00186F"/>
                </a:solidFill>
                <a:latin typeface="Roboto Lt" pitchFamily="2" charset="0"/>
              </a:rPr>
              <a:t>Less revenue will be reinvested back in Texas, hurting communities and businesses.</a:t>
            </a:r>
            <a:endParaRPr lang="en-US" sz="4400" dirty="0">
              <a:solidFill>
                <a:srgbClr val="002D74"/>
              </a:solidFill>
              <a:latin typeface="Montserrat Light" panose="00000400000000000000" pitchFamily="2" charset="0"/>
            </a:endParaRP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9" name="Slide Number Placeholder 1">
            <a:extLst>
              <a:ext uri="{FF2B5EF4-FFF2-40B4-BE49-F238E27FC236}">
                <a16:creationId xmlns:a16="http://schemas.microsoft.com/office/drawing/2014/main" id="{80B363F5-EEFC-4C8F-A62D-BF44271BD057}"/>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11</a:t>
            </a:fld>
            <a:endParaRPr lang="en-US" sz="2000" dirty="0"/>
          </a:p>
        </p:txBody>
      </p:sp>
    </p:spTree>
    <p:extLst>
      <p:ext uri="{BB962C8B-B14F-4D97-AF65-F5344CB8AC3E}">
        <p14:creationId xmlns:p14="http://schemas.microsoft.com/office/powerpoint/2010/main" val="3640747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EBCCE">
            <a:alpha val="26000"/>
          </a:srgbClr>
        </a:solidFill>
        <a:effectLst/>
      </p:bgPr>
    </p:bg>
    <p:spTree>
      <p:nvGrpSpPr>
        <p:cNvPr id="1" name=""/>
        <p:cNvGrpSpPr/>
        <p:nvPr/>
      </p:nvGrpSpPr>
      <p:grpSpPr>
        <a:xfrm>
          <a:off x="0" y="0"/>
          <a:ext cx="0" cy="0"/>
          <a:chOff x="0" y="0"/>
          <a:chExt cx="0" cy="0"/>
        </a:xfrm>
      </p:grpSpPr>
      <p:sp>
        <p:nvSpPr>
          <p:cNvPr id="2" name="AutoShape 2"/>
          <p:cNvSpPr/>
          <p:nvPr/>
        </p:nvSpPr>
        <p:spPr>
          <a:xfrm>
            <a:off x="0" y="8719782"/>
            <a:ext cx="7972137" cy="81318"/>
          </a:xfrm>
          <a:prstGeom prst="rect">
            <a:avLst/>
          </a:prstGeom>
          <a:solidFill>
            <a:srgbClr val="002D74"/>
          </a:solidFill>
        </p:spPr>
      </p:sp>
      <p:pic>
        <p:nvPicPr>
          <p:cNvPr id="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890565" y="1904997"/>
            <a:ext cx="4191000" cy="1472332"/>
          </a:xfrm>
          <a:prstGeom prst="rect">
            <a:avLst/>
          </a:prstGeom>
        </p:spPr>
      </p:pic>
      <p:sp>
        <p:nvSpPr>
          <p:cNvPr id="4" name="TextBox 4"/>
          <p:cNvSpPr txBox="1"/>
          <p:nvPr/>
        </p:nvSpPr>
        <p:spPr>
          <a:xfrm>
            <a:off x="6518207" y="201943"/>
            <a:ext cx="5251586" cy="868828"/>
          </a:xfrm>
          <a:prstGeom prst="rect">
            <a:avLst/>
          </a:prstGeom>
        </p:spPr>
        <p:txBody>
          <a:bodyPr wrap="square" lIns="0" tIns="0" rIns="0" bIns="0" rtlCol="0" anchor="t">
            <a:spAutoFit/>
          </a:bodyPr>
          <a:lstStyle/>
          <a:p>
            <a:pPr algn="ctr">
              <a:lnSpc>
                <a:spcPts val="7280"/>
              </a:lnSpc>
            </a:pPr>
            <a:r>
              <a:rPr lang="en-US" sz="5200" i="1" dirty="0">
                <a:solidFill>
                  <a:srgbClr val="002D74"/>
                </a:solidFill>
                <a:latin typeface="Roboto" pitchFamily="2" charset="0"/>
                <a:ea typeface="Roboto" pitchFamily="2" charset="0"/>
              </a:rPr>
              <a:t>THANK YOU!</a:t>
            </a:r>
          </a:p>
        </p:txBody>
      </p:sp>
      <p:sp>
        <p:nvSpPr>
          <p:cNvPr id="5" name="TextBox 5"/>
          <p:cNvSpPr txBox="1"/>
          <p:nvPr/>
        </p:nvSpPr>
        <p:spPr>
          <a:xfrm>
            <a:off x="10717075" y="5090613"/>
            <a:ext cx="4648200" cy="2031325"/>
          </a:xfrm>
          <a:prstGeom prst="rect">
            <a:avLst/>
          </a:prstGeom>
        </p:spPr>
        <p:txBody>
          <a:bodyPr wrap="square" lIns="0" tIns="0" rIns="0" bIns="0" rtlCol="0" anchor="t">
            <a:spAutoFit/>
          </a:bodyPr>
          <a:lstStyle/>
          <a:p>
            <a:pPr algn="ctr"/>
            <a:r>
              <a:rPr lang="en-US" sz="3600" b="1" dirty="0">
                <a:solidFill>
                  <a:srgbClr val="006DB8"/>
                </a:solidFill>
                <a:latin typeface="Roboto Lt" pitchFamily="2" charset="0"/>
                <a:ea typeface="Roboto Lt" pitchFamily="2" charset="0"/>
              </a:rPr>
              <a:t>[</a:t>
            </a:r>
            <a:r>
              <a:rPr lang="en-US" sz="3600" b="1" i="0" u="none" strike="noStrike" dirty="0">
                <a:solidFill>
                  <a:srgbClr val="006DB8"/>
                </a:solidFill>
                <a:effectLst/>
                <a:latin typeface="Roboto Lt" pitchFamily="2" charset="0"/>
                <a:ea typeface="Roboto Lt" pitchFamily="2" charset="0"/>
              </a:rPr>
              <a:t>Dealership Contact]</a:t>
            </a:r>
          </a:p>
          <a:p>
            <a:pPr algn="ctr"/>
            <a:r>
              <a:rPr lang="en-US" sz="2400" b="1" i="0" u="none" strike="noStrike" dirty="0">
                <a:solidFill>
                  <a:srgbClr val="006DB8"/>
                </a:solidFill>
                <a:effectLst/>
                <a:latin typeface="Roboto Lt" pitchFamily="2" charset="0"/>
                <a:ea typeface="Roboto Lt" pitchFamily="2" charset="0"/>
              </a:rPr>
              <a:t>[Title]</a:t>
            </a:r>
          </a:p>
          <a:p>
            <a:pPr algn="ctr"/>
            <a:r>
              <a:rPr lang="en-US" sz="2400" b="1" i="0" u="none" strike="noStrike" dirty="0">
                <a:solidFill>
                  <a:srgbClr val="006DB8"/>
                </a:solidFill>
                <a:effectLst/>
                <a:latin typeface="Roboto Lt" pitchFamily="2" charset="0"/>
                <a:ea typeface="Roboto Lt" pitchFamily="2" charset="0"/>
              </a:rPr>
              <a:t>[Dealership]</a:t>
            </a:r>
          </a:p>
          <a:p>
            <a:pPr algn="ctr"/>
            <a:r>
              <a:rPr lang="en-US" sz="2400" b="1" i="0" u="none" strike="noStrike" dirty="0">
                <a:solidFill>
                  <a:srgbClr val="006DB8"/>
                </a:solidFill>
                <a:effectLst/>
                <a:latin typeface="Roboto Lt" pitchFamily="2" charset="0"/>
                <a:ea typeface="Roboto Lt" pitchFamily="2" charset="0"/>
              </a:rPr>
              <a:t>[Contact Email]</a:t>
            </a:r>
          </a:p>
          <a:p>
            <a:pPr algn="ctr"/>
            <a:r>
              <a:rPr lang="en-US" sz="2400" b="1" i="0" u="none" strike="noStrike" dirty="0">
                <a:solidFill>
                  <a:srgbClr val="006DB8"/>
                </a:solidFill>
                <a:effectLst/>
                <a:latin typeface="Roboto Lt" pitchFamily="2" charset="0"/>
                <a:ea typeface="Roboto Lt" pitchFamily="2" charset="0"/>
              </a:rPr>
              <a:t>[Contact Phone Number]</a:t>
            </a:r>
          </a:p>
        </p:txBody>
      </p:sp>
      <p:sp>
        <p:nvSpPr>
          <p:cNvPr id="6" name="AutoShape 6"/>
          <p:cNvSpPr/>
          <p:nvPr/>
        </p:nvSpPr>
        <p:spPr>
          <a:xfrm>
            <a:off x="6858000" y="1023581"/>
            <a:ext cx="11430001" cy="81319"/>
          </a:xfrm>
          <a:prstGeom prst="rect">
            <a:avLst/>
          </a:prstGeom>
          <a:solidFill>
            <a:srgbClr val="002D74"/>
          </a:solidFill>
        </p:spPr>
      </p:sp>
      <p:sp>
        <p:nvSpPr>
          <p:cNvPr id="7" name="TextBox 5">
            <a:extLst>
              <a:ext uri="{FF2B5EF4-FFF2-40B4-BE49-F238E27FC236}">
                <a16:creationId xmlns:a16="http://schemas.microsoft.com/office/drawing/2014/main" id="{4A6222DE-B2A1-4266-BA3B-C5690D18965F}"/>
              </a:ext>
            </a:extLst>
          </p:cNvPr>
          <p:cNvSpPr txBox="1"/>
          <p:nvPr/>
        </p:nvSpPr>
        <p:spPr>
          <a:xfrm>
            <a:off x="1282623" y="3922383"/>
            <a:ext cx="5406887" cy="1292662"/>
          </a:xfrm>
          <a:prstGeom prst="rect">
            <a:avLst/>
          </a:prstGeom>
        </p:spPr>
        <p:txBody>
          <a:bodyPr wrap="square" lIns="0" tIns="0" rIns="0" bIns="0" rtlCol="0" anchor="t">
            <a:spAutoFit/>
          </a:bodyPr>
          <a:lstStyle/>
          <a:p>
            <a:pPr algn="ctr"/>
            <a:r>
              <a:rPr lang="en-US" sz="3600" b="1" i="0" u="none" strike="noStrike" dirty="0">
                <a:solidFill>
                  <a:srgbClr val="006DB8"/>
                </a:solidFill>
                <a:effectLst/>
                <a:latin typeface="Roboto Lt" pitchFamily="2" charset="0"/>
                <a:ea typeface="Roboto Lt" pitchFamily="2" charset="0"/>
              </a:rPr>
              <a:t>Darren Whitehurst</a:t>
            </a:r>
          </a:p>
          <a:p>
            <a:pPr algn="ctr"/>
            <a:r>
              <a:rPr lang="en-US" sz="2400" b="1" dirty="0">
                <a:solidFill>
                  <a:srgbClr val="006DB8"/>
                </a:solidFill>
                <a:latin typeface="Roboto Lt" pitchFamily="2" charset="0"/>
                <a:ea typeface="Roboto Lt" pitchFamily="2" charset="0"/>
              </a:rPr>
              <a:t>President</a:t>
            </a:r>
          </a:p>
          <a:p>
            <a:pPr algn="ctr"/>
            <a:r>
              <a:rPr lang="en-US" sz="2400" b="1" i="0" u="sng" strike="noStrike" dirty="0">
                <a:solidFill>
                  <a:srgbClr val="006DB8"/>
                </a:solidFill>
                <a:effectLst/>
                <a:latin typeface="Roboto Lt" pitchFamily="2" charset="0"/>
                <a:ea typeface="Roboto Lt" pitchFamily="2" charset="0"/>
              </a:rPr>
              <a:t>dwhitehurst@tada.org</a:t>
            </a:r>
          </a:p>
        </p:txBody>
      </p:sp>
      <p:sp>
        <p:nvSpPr>
          <p:cNvPr id="8" name="TextBox 5">
            <a:extLst>
              <a:ext uri="{FF2B5EF4-FFF2-40B4-BE49-F238E27FC236}">
                <a16:creationId xmlns:a16="http://schemas.microsoft.com/office/drawing/2014/main" id="{18EDB89E-789E-4961-BF38-7DC8A38CC2B9}"/>
              </a:ext>
            </a:extLst>
          </p:cNvPr>
          <p:cNvSpPr txBox="1"/>
          <p:nvPr/>
        </p:nvSpPr>
        <p:spPr>
          <a:xfrm>
            <a:off x="10717075" y="2823139"/>
            <a:ext cx="4648200" cy="553998"/>
          </a:xfrm>
          <a:prstGeom prst="rect">
            <a:avLst/>
          </a:prstGeom>
        </p:spPr>
        <p:txBody>
          <a:bodyPr wrap="square" lIns="0" tIns="0" rIns="0" bIns="0" rtlCol="0" anchor="t">
            <a:spAutoFit/>
          </a:bodyPr>
          <a:lstStyle/>
          <a:p>
            <a:pPr algn="ctr"/>
            <a:r>
              <a:rPr lang="en-US" sz="3600" b="1" i="0" u="none" strike="noStrike" dirty="0">
                <a:solidFill>
                  <a:srgbClr val="006DB8"/>
                </a:solidFill>
                <a:effectLst/>
                <a:latin typeface="Roboto Lt" pitchFamily="2" charset="0"/>
                <a:ea typeface="Roboto Lt" pitchFamily="2" charset="0"/>
              </a:rPr>
              <a:t>[Dealership Logo]</a:t>
            </a:r>
          </a:p>
        </p:txBody>
      </p:sp>
      <p:sp>
        <p:nvSpPr>
          <p:cNvPr id="9" name="TextBox 5">
            <a:extLst>
              <a:ext uri="{FF2B5EF4-FFF2-40B4-BE49-F238E27FC236}">
                <a16:creationId xmlns:a16="http://schemas.microsoft.com/office/drawing/2014/main" id="{DEB876FC-CED8-4004-A791-338AE4CB6566}"/>
              </a:ext>
            </a:extLst>
          </p:cNvPr>
          <p:cNvSpPr txBox="1"/>
          <p:nvPr/>
        </p:nvSpPr>
        <p:spPr>
          <a:xfrm>
            <a:off x="1282623" y="5570708"/>
            <a:ext cx="5406887" cy="1292662"/>
          </a:xfrm>
          <a:prstGeom prst="rect">
            <a:avLst/>
          </a:prstGeom>
        </p:spPr>
        <p:txBody>
          <a:bodyPr wrap="square" lIns="0" tIns="0" rIns="0" bIns="0" rtlCol="0" anchor="t">
            <a:spAutoFit/>
          </a:bodyPr>
          <a:lstStyle/>
          <a:p>
            <a:pPr algn="ctr"/>
            <a:r>
              <a:rPr lang="en-US" sz="3600" b="1" i="0" u="none" strike="noStrike" dirty="0">
                <a:solidFill>
                  <a:srgbClr val="006DB8"/>
                </a:solidFill>
                <a:effectLst/>
                <a:latin typeface="Roboto Lt" pitchFamily="2" charset="0"/>
                <a:ea typeface="Roboto Lt" pitchFamily="2" charset="0"/>
              </a:rPr>
              <a:t>Rob Braziel</a:t>
            </a:r>
          </a:p>
          <a:p>
            <a:pPr algn="ctr"/>
            <a:r>
              <a:rPr lang="en-US" sz="2400" b="1" dirty="0">
                <a:solidFill>
                  <a:srgbClr val="006DB8"/>
                </a:solidFill>
                <a:latin typeface="Roboto Lt" pitchFamily="2" charset="0"/>
                <a:ea typeface="Roboto Lt" pitchFamily="2" charset="0"/>
              </a:rPr>
              <a:t>CEO, Legislative Affairs</a:t>
            </a:r>
          </a:p>
          <a:p>
            <a:pPr algn="ctr"/>
            <a:r>
              <a:rPr lang="en-US" sz="2400" b="1" u="sng" dirty="0">
                <a:solidFill>
                  <a:srgbClr val="006DB8"/>
                </a:solidFill>
                <a:latin typeface="Roboto Lt" pitchFamily="2" charset="0"/>
                <a:ea typeface="Roboto Lt" pitchFamily="2" charset="0"/>
              </a:rPr>
              <a:t>rbraziel</a:t>
            </a:r>
            <a:r>
              <a:rPr lang="en-US" sz="2400" b="1" i="0" u="sng" strike="noStrike" dirty="0">
                <a:solidFill>
                  <a:srgbClr val="006DB8"/>
                </a:solidFill>
                <a:effectLst/>
                <a:latin typeface="Roboto Lt" pitchFamily="2" charset="0"/>
                <a:ea typeface="Roboto Lt" pitchFamily="2" charset="0"/>
              </a:rPr>
              <a:t>@tada.org</a:t>
            </a:r>
          </a:p>
        </p:txBody>
      </p:sp>
      <p:sp>
        <p:nvSpPr>
          <p:cNvPr id="10" name="TextBox 5">
            <a:extLst>
              <a:ext uri="{FF2B5EF4-FFF2-40B4-BE49-F238E27FC236}">
                <a16:creationId xmlns:a16="http://schemas.microsoft.com/office/drawing/2014/main" id="{F1964FB8-2C7D-4F53-A36E-2AB7A8607CF8}"/>
              </a:ext>
            </a:extLst>
          </p:cNvPr>
          <p:cNvSpPr txBox="1"/>
          <p:nvPr/>
        </p:nvSpPr>
        <p:spPr>
          <a:xfrm>
            <a:off x="1282623" y="7219034"/>
            <a:ext cx="5406887" cy="1292662"/>
          </a:xfrm>
          <a:prstGeom prst="rect">
            <a:avLst/>
          </a:prstGeom>
        </p:spPr>
        <p:txBody>
          <a:bodyPr wrap="square" lIns="0" tIns="0" rIns="0" bIns="0" rtlCol="0" anchor="t">
            <a:spAutoFit/>
          </a:bodyPr>
          <a:lstStyle/>
          <a:p>
            <a:pPr algn="ctr"/>
            <a:r>
              <a:rPr lang="en-US" sz="3600" b="1" i="0" u="none" strike="noStrike" dirty="0">
                <a:solidFill>
                  <a:srgbClr val="006DB8"/>
                </a:solidFill>
                <a:effectLst/>
                <a:latin typeface="Roboto Lt" pitchFamily="2" charset="0"/>
                <a:ea typeface="Roboto Lt" pitchFamily="2" charset="0"/>
              </a:rPr>
              <a:t>Kate McGrath</a:t>
            </a:r>
          </a:p>
          <a:p>
            <a:pPr algn="ctr"/>
            <a:r>
              <a:rPr lang="en-US" sz="2400" b="1">
                <a:solidFill>
                  <a:srgbClr val="006DB8"/>
                </a:solidFill>
                <a:latin typeface="Roboto Lt" pitchFamily="2" charset="0"/>
                <a:ea typeface="Roboto Lt" pitchFamily="2" charset="0"/>
              </a:rPr>
              <a:t>Vice President, </a:t>
            </a:r>
            <a:r>
              <a:rPr lang="en-US" sz="2400" b="1" dirty="0">
                <a:solidFill>
                  <a:srgbClr val="006DB8"/>
                </a:solidFill>
                <a:latin typeface="Roboto Lt" pitchFamily="2" charset="0"/>
                <a:ea typeface="Roboto Lt" pitchFamily="2" charset="0"/>
              </a:rPr>
              <a:t>Legislative Affairs</a:t>
            </a:r>
          </a:p>
          <a:p>
            <a:pPr algn="ctr"/>
            <a:r>
              <a:rPr lang="en-US" sz="2400" b="1" i="0" u="sng" strike="noStrike" dirty="0">
                <a:solidFill>
                  <a:srgbClr val="006DB8"/>
                </a:solidFill>
                <a:effectLst/>
                <a:latin typeface="Roboto Lt" pitchFamily="2" charset="0"/>
                <a:ea typeface="Roboto Lt" pitchFamily="2" charset="0"/>
              </a:rPr>
              <a:t>kmcgrath@tada.org</a:t>
            </a:r>
          </a:p>
        </p:txBody>
      </p:sp>
      <p:sp>
        <p:nvSpPr>
          <p:cNvPr id="11" name="Slide Number Placeholder 1">
            <a:extLst>
              <a:ext uri="{FF2B5EF4-FFF2-40B4-BE49-F238E27FC236}">
                <a16:creationId xmlns:a16="http://schemas.microsoft.com/office/drawing/2014/main" id="{3405C933-C7E7-454C-BC3F-1119C1E77AFA}"/>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12</a:t>
            </a:fld>
            <a:endParaRPr lang="en-US" sz="2000" dirty="0"/>
          </a:p>
        </p:txBody>
      </p:sp>
    </p:spTree>
    <p:extLst>
      <p:ext uri="{BB962C8B-B14F-4D97-AF65-F5344CB8AC3E}">
        <p14:creationId xmlns:p14="http://schemas.microsoft.com/office/powerpoint/2010/main" val="3029805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066800" y="1028700"/>
            <a:ext cx="5384271" cy="868828"/>
          </a:xfrm>
          <a:prstGeom prst="rect">
            <a:avLst/>
          </a:prstGeom>
        </p:spPr>
        <p:txBody>
          <a:bodyPr wrap="square" lIns="0" tIns="0" rIns="0" bIns="0" rtlCol="0" anchor="t">
            <a:spAutoFit/>
          </a:bodyPr>
          <a:lstStyle/>
          <a:p>
            <a:pPr algn="ctr">
              <a:lnSpc>
                <a:spcPts val="7280"/>
              </a:lnSpc>
            </a:pPr>
            <a:r>
              <a:rPr lang="en-US" sz="5200" dirty="0">
                <a:solidFill>
                  <a:srgbClr val="002D74"/>
                </a:solidFill>
                <a:latin typeface="Roboto" pitchFamily="2" charset="0"/>
                <a:ea typeface="Roboto" pitchFamily="2" charset="0"/>
              </a:rPr>
              <a:t>WHO WE ARE</a:t>
            </a:r>
          </a:p>
        </p:txBody>
      </p:sp>
      <p:sp>
        <p:nvSpPr>
          <p:cNvPr id="6" name="AutoShape 2">
            <a:extLst>
              <a:ext uri="{FF2B5EF4-FFF2-40B4-BE49-F238E27FC236}">
                <a16:creationId xmlns:a16="http://schemas.microsoft.com/office/drawing/2014/main" id="{B7FF544B-2376-465F-A0D0-3DBE912EADF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26444A91-4CC9-456B-B7EE-2C5F378810B6}"/>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9E324039-2971-42A7-962E-EE5B5105AA26}"/>
              </a:ext>
            </a:extLst>
          </p:cNvPr>
          <p:cNvSpPr txBox="1"/>
          <p:nvPr/>
        </p:nvSpPr>
        <p:spPr>
          <a:xfrm>
            <a:off x="1371600" y="2922725"/>
            <a:ext cx="14706600" cy="3653501"/>
          </a:xfrm>
          <a:prstGeom prst="rect">
            <a:avLst/>
          </a:prstGeom>
        </p:spPr>
        <p:txBody>
          <a:bodyPr wrap="square" lIns="0" tIns="0" rIns="0" bIns="0" rtlCol="0" anchor="t">
            <a:spAutoFit/>
          </a:bodyPr>
          <a:lstStyle/>
          <a:p>
            <a:pPr marL="367029" lvl="1">
              <a:lnSpc>
                <a:spcPts val="4759"/>
              </a:lnSpc>
            </a:pPr>
            <a:r>
              <a:rPr lang="en-US" sz="3600" u="none" strike="noStrike" dirty="0">
                <a:solidFill>
                  <a:srgbClr val="232B63"/>
                </a:solidFill>
                <a:effectLst/>
                <a:latin typeface="Roboto" pitchFamily="2" charset="0"/>
                <a:ea typeface="Roboto" pitchFamily="2" charset="0"/>
              </a:rPr>
              <a:t>The Texas Automobile Dealers Association (TADA) is the statewide trade association representing ~1,400 franchised automobile dealerships in 290 </a:t>
            </a:r>
            <a:r>
              <a:rPr lang="en-US" sz="3600" dirty="0">
                <a:solidFill>
                  <a:srgbClr val="232B63"/>
                </a:solidFill>
                <a:latin typeface="Roboto" pitchFamily="2" charset="0"/>
                <a:ea typeface="Roboto" pitchFamily="2" charset="0"/>
              </a:rPr>
              <a:t>Texas cities and towns</a:t>
            </a:r>
            <a:r>
              <a:rPr lang="en-US" sz="3600" u="none" strike="noStrike" dirty="0">
                <a:solidFill>
                  <a:srgbClr val="232B63"/>
                </a:solidFill>
                <a:effectLst/>
                <a:latin typeface="Roboto" pitchFamily="2" charset="0"/>
                <a:ea typeface="Roboto" pitchFamily="2" charset="0"/>
              </a:rPr>
              <a:t>.</a:t>
            </a:r>
          </a:p>
          <a:p>
            <a:pPr marL="367029" lvl="1">
              <a:lnSpc>
                <a:spcPts val="4759"/>
              </a:lnSpc>
            </a:pPr>
            <a:endParaRPr lang="en-US" sz="3600" dirty="0">
              <a:solidFill>
                <a:srgbClr val="232B63"/>
              </a:solidFill>
              <a:latin typeface="Roboto" pitchFamily="2" charset="0"/>
              <a:ea typeface="Roboto" pitchFamily="2" charset="0"/>
            </a:endParaRPr>
          </a:p>
          <a:p>
            <a:pPr marL="367029" lvl="1">
              <a:lnSpc>
                <a:spcPts val="4759"/>
              </a:lnSpc>
            </a:pPr>
            <a:r>
              <a:rPr lang="en-US" sz="3600" u="none" strike="noStrike" dirty="0">
                <a:solidFill>
                  <a:srgbClr val="232B63"/>
                </a:solidFill>
                <a:effectLst/>
                <a:latin typeface="Roboto" pitchFamily="2" charset="0"/>
                <a:ea typeface="Roboto" pitchFamily="2" charset="0"/>
              </a:rPr>
              <a:t>TADA advocates on behalf of the dealers at the Texas Legislature, Congress, and all regulatory agencies.</a:t>
            </a:r>
            <a:endParaRPr lang="en-US" sz="3399" dirty="0">
              <a:solidFill>
                <a:srgbClr val="002D74"/>
              </a:solidFill>
              <a:latin typeface="Roboto" pitchFamily="2" charset="0"/>
              <a:ea typeface="Roboto" pitchFamily="2" charset="0"/>
            </a:endParaRPr>
          </a:p>
        </p:txBody>
      </p:sp>
      <p:pic>
        <p:nvPicPr>
          <p:cNvPr id="9" name="Picture 3">
            <a:extLst>
              <a:ext uri="{FF2B5EF4-FFF2-40B4-BE49-F238E27FC236}">
                <a16:creationId xmlns:a16="http://schemas.microsoft.com/office/drawing/2014/main" id="{BD631660-23B8-40E4-8266-96FA60F252E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2" name="Slide Number Placeholder 1">
            <a:extLst>
              <a:ext uri="{FF2B5EF4-FFF2-40B4-BE49-F238E27FC236}">
                <a16:creationId xmlns:a16="http://schemas.microsoft.com/office/drawing/2014/main" id="{59D84FEF-84C8-4580-B405-BD1DF7880B4E}"/>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2</a:t>
            </a:fld>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066800" y="1028700"/>
            <a:ext cx="5384271" cy="868828"/>
          </a:xfrm>
          <a:prstGeom prst="rect">
            <a:avLst/>
          </a:prstGeom>
        </p:spPr>
        <p:txBody>
          <a:bodyPr wrap="square" lIns="0" tIns="0" rIns="0" bIns="0" rtlCol="0" anchor="t">
            <a:spAutoFit/>
          </a:bodyPr>
          <a:lstStyle/>
          <a:p>
            <a:pPr algn="ctr">
              <a:lnSpc>
                <a:spcPts val="7280"/>
              </a:lnSpc>
            </a:pPr>
            <a:r>
              <a:rPr lang="en-US" sz="5200" dirty="0">
                <a:solidFill>
                  <a:srgbClr val="002D74"/>
                </a:solidFill>
                <a:latin typeface="Roboto" pitchFamily="2" charset="0"/>
                <a:ea typeface="Roboto" pitchFamily="2" charset="0"/>
              </a:rPr>
              <a:t>WHO WE ARE</a:t>
            </a:r>
          </a:p>
        </p:txBody>
      </p:sp>
      <p:sp>
        <p:nvSpPr>
          <p:cNvPr id="6" name="AutoShape 2">
            <a:extLst>
              <a:ext uri="{FF2B5EF4-FFF2-40B4-BE49-F238E27FC236}">
                <a16:creationId xmlns:a16="http://schemas.microsoft.com/office/drawing/2014/main" id="{B7FF544B-2376-465F-A0D0-3DBE912EADF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26444A91-4CC9-456B-B7EE-2C5F378810B6}"/>
              </a:ext>
            </a:extLst>
          </p:cNvPr>
          <p:cNvSpPr/>
          <p:nvPr/>
        </p:nvSpPr>
        <p:spPr>
          <a:xfrm>
            <a:off x="11144927" y="1028700"/>
            <a:ext cx="7143074" cy="76200"/>
          </a:xfrm>
          <a:prstGeom prst="rect">
            <a:avLst/>
          </a:prstGeom>
          <a:solidFill>
            <a:srgbClr val="002D74"/>
          </a:solidFill>
        </p:spPr>
      </p:sp>
      <p:pic>
        <p:nvPicPr>
          <p:cNvPr id="9" name="Picture 3">
            <a:extLst>
              <a:ext uri="{FF2B5EF4-FFF2-40B4-BE49-F238E27FC236}">
                <a16:creationId xmlns:a16="http://schemas.microsoft.com/office/drawing/2014/main" id="{BD631660-23B8-40E4-8266-96FA60F252E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pic>
        <p:nvPicPr>
          <p:cNvPr id="2" name="Online Media 1" title="JHL Company - TADA - Sam Scholl - 12-03-2021">
            <a:hlinkClick r:id="" action="ppaction://media"/>
            <a:extLst>
              <a:ext uri="{FF2B5EF4-FFF2-40B4-BE49-F238E27FC236}">
                <a16:creationId xmlns:a16="http://schemas.microsoft.com/office/drawing/2014/main" id="{9F7BAB2C-5CE7-4251-B17B-223785A5C94C}"/>
              </a:ext>
            </a:extLst>
          </p:cNvPr>
          <p:cNvPicPr>
            <a:picLocks noRot="1" noChangeAspect="1"/>
          </p:cNvPicPr>
          <p:nvPr>
            <a:videoFile r:link="rId1"/>
          </p:nvPr>
        </p:nvPicPr>
        <p:blipFill>
          <a:blip r:embed="rId4"/>
          <a:stretch>
            <a:fillRect/>
          </a:stretch>
        </p:blipFill>
        <p:spPr>
          <a:xfrm>
            <a:off x="3898900" y="2193131"/>
            <a:ext cx="10490200" cy="5900738"/>
          </a:xfrm>
          <a:prstGeom prst="rect">
            <a:avLst/>
          </a:prstGeom>
        </p:spPr>
      </p:pic>
      <p:sp>
        <p:nvSpPr>
          <p:cNvPr id="8" name="Slide Number Placeholder 1">
            <a:extLst>
              <a:ext uri="{FF2B5EF4-FFF2-40B4-BE49-F238E27FC236}">
                <a16:creationId xmlns:a16="http://schemas.microsoft.com/office/drawing/2014/main" id="{E4986901-6699-4B51-9A41-4A6CE9CD8F97}"/>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3</a:t>
            </a:fld>
            <a:endParaRPr lang="en-US" sz="2000" dirty="0"/>
          </a:p>
        </p:txBody>
      </p:sp>
    </p:spTree>
    <p:extLst>
      <p:ext uri="{BB962C8B-B14F-4D97-AF65-F5344CB8AC3E}">
        <p14:creationId xmlns:p14="http://schemas.microsoft.com/office/powerpoint/2010/main" val="3914686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9773327" cy="1600438"/>
          </a:xfrm>
          <a:prstGeom prst="rect">
            <a:avLst/>
          </a:prstGeom>
        </p:spPr>
        <p:txBody>
          <a:bodyPr wrap="square" lIns="0" tIns="0" rIns="0" bIns="0" rtlCol="0" anchor="t">
            <a:spAutoFit/>
          </a:bodyPr>
          <a:lstStyle/>
          <a:p>
            <a:r>
              <a:rPr lang="en-US" sz="5200" dirty="0">
                <a:solidFill>
                  <a:srgbClr val="002D74"/>
                </a:solidFill>
                <a:latin typeface="Roboto" pitchFamily="2" charset="0"/>
                <a:ea typeface="Roboto" pitchFamily="2" charset="0"/>
              </a:rPr>
              <a:t>WHO ARE TEXAS FRANCHISED DEALERS?</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0D6DAD6F-CAC7-4304-B64D-B170D8A6E006}"/>
              </a:ext>
            </a:extLst>
          </p:cNvPr>
          <p:cNvSpPr txBox="1"/>
          <p:nvPr/>
        </p:nvSpPr>
        <p:spPr>
          <a:xfrm>
            <a:off x="5103692" y="4480395"/>
            <a:ext cx="3962401" cy="3693319"/>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COMMITTED TO EMPLOYEE GROWTH</a:t>
            </a:r>
          </a:p>
          <a:p>
            <a:r>
              <a:rPr lang="en-US" sz="2400" b="0" i="0" u="none" strike="noStrike" baseline="0" dirty="0">
                <a:solidFill>
                  <a:srgbClr val="00186F"/>
                </a:solidFill>
                <a:latin typeface="Roboto Lt" pitchFamily="2" charset="0"/>
              </a:rPr>
              <a:t>Unlike many industries, individuals in the industry can truly work their way up to management and ownership. Because advancement opportunities are vast, the industry supports upward mobility.</a:t>
            </a:r>
            <a:endParaRPr lang="en-US" sz="4000" dirty="0">
              <a:solidFill>
                <a:srgbClr val="002D74"/>
              </a:solidFill>
              <a:latin typeface="Montserrat Light" panose="00000400000000000000" pitchFamily="2" charset="0"/>
            </a:endParaRPr>
          </a:p>
        </p:txBody>
      </p:sp>
      <p:sp>
        <p:nvSpPr>
          <p:cNvPr id="9" name="TextBox 6">
            <a:extLst>
              <a:ext uri="{FF2B5EF4-FFF2-40B4-BE49-F238E27FC236}">
                <a16:creationId xmlns:a16="http://schemas.microsoft.com/office/drawing/2014/main" id="{5A6503F8-64A5-42DE-A92B-FDB65752CC9C}"/>
              </a:ext>
            </a:extLst>
          </p:cNvPr>
          <p:cNvSpPr txBox="1"/>
          <p:nvPr/>
        </p:nvSpPr>
        <p:spPr>
          <a:xfrm>
            <a:off x="9601201" y="4505599"/>
            <a:ext cx="3810000" cy="4062651"/>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COMMITTED TO THEIR</a:t>
            </a:r>
            <a:br>
              <a:rPr lang="en-US" sz="2400" b="0" i="0" u="none" strike="noStrike" baseline="0" dirty="0">
                <a:solidFill>
                  <a:srgbClr val="3979C7"/>
                </a:solidFill>
                <a:latin typeface="Oswald" panose="00000500000000000000" pitchFamily="2" charset="0"/>
              </a:rPr>
            </a:br>
            <a:r>
              <a:rPr lang="en-US" sz="2400" b="0" i="0" u="none" strike="noStrike" baseline="0" dirty="0">
                <a:solidFill>
                  <a:srgbClr val="3979C7"/>
                </a:solidFill>
                <a:latin typeface="Oswald" panose="00000500000000000000" pitchFamily="2" charset="0"/>
              </a:rPr>
              <a:t>COMMUNITY</a:t>
            </a:r>
          </a:p>
          <a:p>
            <a:r>
              <a:rPr lang="en-US" sz="2400" b="0" i="0" u="none" strike="noStrike" baseline="0" dirty="0">
                <a:solidFill>
                  <a:srgbClr val="00186F"/>
                </a:solidFill>
                <a:latin typeface="Roboto Lt" pitchFamily="2" charset="0"/>
              </a:rPr>
              <a:t>Dealers are active members of their communities, supporting local businesses, charities, schools, and activities. Their community participation reflects the kind of civic action and local pride that enriches the lives of all Texans.</a:t>
            </a:r>
            <a:endParaRPr lang="en-US" sz="5400" dirty="0">
              <a:solidFill>
                <a:srgbClr val="002D74"/>
              </a:solidFill>
              <a:latin typeface="Montserrat Light" panose="00000400000000000000" pitchFamily="2" charset="0"/>
            </a:endParaRPr>
          </a:p>
        </p:txBody>
      </p:sp>
      <p:sp>
        <p:nvSpPr>
          <p:cNvPr id="10" name="TextBox 6">
            <a:extLst>
              <a:ext uri="{FF2B5EF4-FFF2-40B4-BE49-F238E27FC236}">
                <a16:creationId xmlns:a16="http://schemas.microsoft.com/office/drawing/2014/main" id="{043678DA-FF67-4890-8411-A7F0004BD819}"/>
              </a:ext>
            </a:extLst>
          </p:cNvPr>
          <p:cNvSpPr txBox="1"/>
          <p:nvPr/>
        </p:nvSpPr>
        <p:spPr>
          <a:xfrm>
            <a:off x="13868400" y="4478738"/>
            <a:ext cx="4230807" cy="2954655"/>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COMMITTED TO EDUCATION/JOB </a:t>
            </a:r>
            <a:r>
              <a:rPr lang="en-US" sz="2400" dirty="0">
                <a:solidFill>
                  <a:srgbClr val="3979C7"/>
                </a:solidFill>
                <a:latin typeface="Oswald" panose="00000500000000000000" pitchFamily="2" charset="0"/>
              </a:rPr>
              <a:t>T</a:t>
            </a:r>
            <a:r>
              <a:rPr lang="en-US" sz="2400" b="0" i="0" u="none" strike="noStrike" baseline="0" dirty="0">
                <a:solidFill>
                  <a:srgbClr val="3979C7"/>
                </a:solidFill>
                <a:latin typeface="Oswald" panose="00000500000000000000" pitchFamily="2" charset="0"/>
              </a:rPr>
              <a:t>RAINING</a:t>
            </a:r>
          </a:p>
          <a:p>
            <a:r>
              <a:rPr lang="en-US" sz="2400" b="0" i="0" u="none" strike="noStrike" baseline="0" dirty="0">
                <a:solidFill>
                  <a:srgbClr val="00186F"/>
                </a:solidFill>
                <a:latin typeface="Roboto Lt" pitchFamily="2" charset="0"/>
              </a:rPr>
              <a:t>Dealers partner with schools on vocational training and education opportunities to create a path to employment for differing skill and education levels.</a:t>
            </a:r>
            <a:endParaRPr lang="en-US" sz="5400" dirty="0">
              <a:solidFill>
                <a:srgbClr val="002D74"/>
              </a:solidFill>
              <a:latin typeface="Montserrat Light" panose="00000400000000000000" pitchFamily="2" charset="0"/>
            </a:endParaRPr>
          </a:p>
        </p:txBody>
      </p:sp>
      <p:sp>
        <p:nvSpPr>
          <p:cNvPr id="11" name="TextBox 6">
            <a:extLst>
              <a:ext uri="{FF2B5EF4-FFF2-40B4-BE49-F238E27FC236}">
                <a16:creationId xmlns:a16="http://schemas.microsoft.com/office/drawing/2014/main" id="{24EFF4CD-A19E-405F-ABE8-494D737680B4}"/>
              </a:ext>
            </a:extLst>
          </p:cNvPr>
          <p:cNvSpPr txBox="1"/>
          <p:nvPr/>
        </p:nvSpPr>
        <p:spPr>
          <a:xfrm>
            <a:off x="1371600" y="2705338"/>
            <a:ext cx="15981218" cy="1292662"/>
          </a:xfrm>
          <a:prstGeom prst="rect">
            <a:avLst/>
          </a:prstGeom>
        </p:spPr>
        <p:txBody>
          <a:bodyPr wrap="square" lIns="0" tIns="0" rIns="0" bIns="0" rtlCol="0" anchor="t">
            <a:spAutoFit/>
          </a:bodyPr>
          <a:lstStyle/>
          <a:p>
            <a:pPr algn="ctr"/>
            <a:r>
              <a:rPr lang="en-US" sz="2800" i="0" u="none" strike="noStrike" baseline="0" dirty="0">
                <a:solidFill>
                  <a:srgbClr val="3979C7"/>
                </a:solidFill>
                <a:latin typeface="Oswald" panose="00000500000000000000" pitchFamily="2" charset="0"/>
              </a:rPr>
              <a:t>Dealership owners are diverse in background yet united in the commitment to their customers and their communities</a:t>
            </a:r>
            <a:r>
              <a:rPr lang="en-US" sz="2800" dirty="0">
                <a:solidFill>
                  <a:srgbClr val="3979C7"/>
                </a:solidFill>
                <a:latin typeface="Oswald" panose="00000500000000000000" pitchFamily="2" charset="0"/>
              </a:rPr>
              <a:t>. </a:t>
            </a:r>
            <a:r>
              <a:rPr lang="en-US" sz="2800" i="0" u="none" strike="noStrike" baseline="0" dirty="0">
                <a:solidFill>
                  <a:srgbClr val="3979C7"/>
                </a:solidFill>
                <a:latin typeface="Oswald" panose="00000500000000000000" pitchFamily="2" charset="0"/>
              </a:rPr>
              <a:t>Most Texas franchised dealerships are multi-generational, family-owned and operated businesses. Additionally, most dealerships have been primary employers and resources in their communities for decades.</a:t>
            </a: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13" name="TextBox 6">
            <a:extLst>
              <a:ext uri="{FF2B5EF4-FFF2-40B4-BE49-F238E27FC236}">
                <a16:creationId xmlns:a16="http://schemas.microsoft.com/office/drawing/2014/main" id="{79D1A115-17BB-458E-A09A-459A81E4C223}"/>
              </a:ext>
            </a:extLst>
          </p:cNvPr>
          <p:cNvSpPr txBox="1"/>
          <p:nvPr/>
        </p:nvSpPr>
        <p:spPr>
          <a:xfrm>
            <a:off x="762000" y="4505599"/>
            <a:ext cx="3581400" cy="3693319"/>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DEALERS SERVE THE CONSUMER</a:t>
            </a:r>
          </a:p>
          <a:p>
            <a:r>
              <a:rPr lang="en-US" sz="2400" b="0" i="0" u="none" strike="noStrike" baseline="0" dirty="0">
                <a:solidFill>
                  <a:srgbClr val="00186F"/>
                </a:solidFill>
                <a:latin typeface="Roboto Lt" pitchFamily="2" charset="0"/>
              </a:rPr>
              <a:t>Dealers are responsible for the cost of the retail sale capital outlay. Since there is intra-brand competition between</a:t>
            </a:r>
            <a:r>
              <a:rPr lang="en-US" sz="2400" dirty="0">
                <a:solidFill>
                  <a:srgbClr val="00186F"/>
                </a:solidFill>
                <a:latin typeface="Roboto Lt" pitchFamily="2" charset="0"/>
              </a:rPr>
              <a:t> </a:t>
            </a:r>
            <a:r>
              <a:rPr lang="en-US" sz="2400" b="0" i="0" u="none" strike="noStrike" baseline="0" dirty="0">
                <a:solidFill>
                  <a:srgbClr val="00186F"/>
                </a:solidFill>
                <a:latin typeface="Roboto Lt" pitchFamily="2" charset="0"/>
              </a:rPr>
              <a:t>dealers, they’re incentivized to be competitive regarding pricing and service quality.</a:t>
            </a:r>
            <a:endParaRPr lang="en-US" sz="4000" dirty="0">
              <a:solidFill>
                <a:srgbClr val="002D74"/>
              </a:solidFill>
              <a:latin typeface="Montserrat Light" panose="00000400000000000000" pitchFamily="2" charset="0"/>
            </a:endParaRPr>
          </a:p>
        </p:txBody>
      </p:sp>
      <p:sp>
        <p:nvSpPr>
          <p:cNvPr id="14" name="Slide Number Placeholder 1">
            <a:extLst>
              <a:ext uri="{FF2B5EF4-FFF2-40B4-BE49-F238E27FC236}">
                <a16:creationId xmlns:a16="http://schemas.microsoft.com/office/drawing/2014/main" id="{BB718F04-ED15-42E6-8708-FB38664D3C44}"/>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4</a:t>
            </a:fld>
            <a:endParaRPr lang="en-US" sz="2000" dirty="0"/>
          </a:p>
        </p:txBody>
      </p:sp>
    </p:spTree>
    <p:extLst>
      <p:ext uri="{BB962C8B-B14F-4D97-AF65-F5344CB8AC3E}">
        <p14:creationId xmlns:p14="http://schemas.microsoft.com/office/powerpoint/2010/main" val="1206303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12374163" cy="800219"/>
          </a:xfrm>
          <a:prstGeom prst="rect">
            <a:avLst/>
          </a:prstGeom>
        </p:spPr>
        <p:txBody>
          <a:bodyPr lIns="0" tIns="0" rIns="0" bIns="0" rtlCol="0" anchor="t">
            <a:spAutoFit/>
          </a:bodyPr>
          <a:lstStyle/>
          <a:p>
            <a:r>
              <a:rPr lang="en-US" sz="5200" dirty="0">
                <a:solidFill>
                  <a:srgbClr val="002D74"/>
                </a:solidFill>
                <a:latin typeface="Roboto" pitchFamily="2" charset="0"/>
                <a:ea typeface="Roboto" pitchFamily="2" charset="0"/>
              </a:rPr>
              <a:t>BENEFITS OF THE SYSTEM</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0D6DAD6F-CAC7-4304-B64D-B170D8A6E006}"/>
              </a:ext>
            </a:extLst>
          </p:cNvPr>
          <p:cNvSpPr txBox="1"/>
          <p:nvPr/>
        </p:nvSpPr>
        <p:spPr>
          <a:xfrm>
            <a:off x="1099997" y="3908297"/>
            <a:ext cx="4343400" cy="3447098"/>
          </a:xfrm>
          <a:prstGeom prst="rect">
            <a:avLst/>
          </a:prstGeom>
        </p:spPr>
        <p:txBody>
          <a:bodyPr wrap="square" lIns="0" tIns="0" rIns="0" bIns="0" rtlCol="0" anchor="t">
            <a:spAutoFit/>
          </a:bodyPr>
          <a:lstStyle/>
          <a:p>
            <a:pPr algn="ctr"/>
            <a:r>
              <a:rPr lang="en-US" sz="2800" b="0" i="0" u="none" strike="noStrike" baseline="0" dirty="0">
                <a:solidFill>
                  <a:srgbClr val="3979C7"/>
                </a:solidFill>
                <a:latin typeface="Oswald" panose="00000500000000000000" pitchFamily="2" charset="0"/>
              </a:rPr>
              <a:t>DEALERS SERVE CONSUMERS</a:t>
            </a:r>
          </a:p>
          <a:p>
            <a:pPr algn="ctr"/>
            <a:r>
              <a:rPr lang="en-US" sz="2800" b="0" i="0" u="none" strike="noStrike" baseline="0" dirty="0">
                <a:solidFill>
                  <a:srgbClr val="00186F"/>
                </a:solidFill>
                <a:latin typeface="Roboto Lt" pitchFamily="2" charset="0"/>
              </a:rPr>
              <a:t>Texas franchised dealers provide intra-brand competition, which allows consumers access to the vehicle of their choice and ability to negotiate the price.</a:t>
            </a:r>
            <a:endParaRPr lang="en-US" sz="4400" dirty="0">
              <a:solidFill>
                <a:srgbClr val="002D74"/>
              </a:solidFill>
              <a:latin typeface="Montserrat Light" panose="00000400000000000000" pitchFamily="2" charset="0"/>
            </a:endParaRPr>
          </a:p>
        </p:txBody>
      </p:sp>
      <p:sp>
        <p:nvSpPr>
          <p:cNvPr id="9" name="TextBox 6">
            <a:extLst>
              <a:ext uri="{FF2B5EF4-FFF2-40B4-BE49-F238E27FC236}">
                <a16:creationId xmlns:a16="http://schemas.microsoft.com/office/drawing/2014/main" id="{5A6503F8-64A5-42DE-A92B-FDB65752CC9C}"/>
              </a:ext>
            </a:extLst>
          </p:cNvPr>
          <p:cNvSpPr txBox="1"/>
          <p:nvPr/>
        </p:nvSpPr>
        <p:spPr>
          <a:xfrm>
            <a:off x="12606197" y="3908297"/>
            <a:ext cx="4343400" cy="2585323"/>
          </a:xfrm>
          <a:prstGeom prst="rect">
            <a:avLst/>
          </a:prstGeom>
        </p:spPr>
        <p:txBody>
          <a:bodyPr wrap="square" lIns="0" tIns="0" rIns="0" bIns="0" rtlCol="0" anchor="t">
            <a:spAutoFit/>
          </a:bodyPr>
          <a:lstStyle/>
          <a:p>
            <a:pPr algn="ctr"/>
            <a:r>
              <a:rPr lang="en-US" sz="2800" b="0" i="0" u="none" strike="noStrike" baseline="0" dirty="0">
                <a:solidFill>
                  <a:srgbClr val="3979C7"/>
                </a:solidFill>
                <a:latin typeface="Oswald" panose="00000500000000000000" pitchFamily="2" charset="0"/>
              </a:rPr>
              <a:t>DEALERS SERVE SAFETY</a:t>
            </a:r>
          </a:p>
          <a:p>
            <a:pPr algn="ctr"/>
            <a:r>
              <a:rPr lang="en-US" sz="2800" b="0" i="0" u="none" strike="noStrike" baseline="0" dirty="0">
                <a:solidFill>
                  <a:srgbClr val="00186F"/>
                </a:solidFill>
                <a:latin typeface="Roboto Lt" pitchFamily="2" charset="0"/>
              </a:rPr>
              <a:t>Service, warranty, and safety recall work are crucial resources that dealers offer for Texans in all areas of the state.</a:t>
            </a:r>
            <a:endParaRPr lang="en-US" sz="6000" dirty="0">
              <a:solidFill>
                <a:srgbClr val="002D74"/>
              </a:solidFill>
              <a:latin typeface="Montserrat Light" panose="00000400000000000000" pitchFamily="2" charset="0"/>
            </a:endParaRPr>
          </a:p>
        </p:txBody>
      </p:sp>
      <p:sp>
        <p:nvSpPr>
          <p:cNvPr id="10" name="TextBox 6">
            <a:extLst>
              <a:ext uri="{FF2B5EF4-FFF2-40B4-BE49-F238E27FC236}">
                <a16:creationId xmlns:a16="http://schemas.microsoft.com/office/drawing/2014/main" id="{043678DA-FF67-4890-8411-A7F0004BD819}"/>
              </a:ext>
            </a:extLst>
          </p:cNvPr>
          <p:cNvSpPr txBox="1"/>
          <p:nvPr/>
        </p:nvSpPr>
        <p:spPr>
          <a:xfrm>
            <a:off x="6520004" y="3908297"/>
            <a:ext cx="5247993" cy="3447098"/>
          </a:xfrm>
          <a:prstGeom prst="rect">
            <a:avLst/>
          </a:prstGeom>
        </p:spPr>
        <p:txBody>
          <a:bodyPr wrap="square" lIns="0" tIns="0" rIns="0" bIns="0" rtlCol="0" anchor="t">
            <a:spAutoFit/>
          </a:bodyPr>
          <a:lstStyle/>
          <a:p>
            <a:pPr algn="ctr"/>
            <a:r>
              <a:rPr lang="en-US" sz="2800" b="0" i="0" u="none" strike="noStrike" baseline="0" dirty="0">
                <a:solidFill>
                  <a:srgbClr val="3979C7"/>
                </a:solidFill>
                <a:latin typeface="Oswald" panose="00000500000000000000" pitchFamily="2" charset="0"/>
              </a:rPr>
              <a:t>DEALERS SERVE COMMUNITIES</a:t>
            </a:r>
          </a:p>
          <a:p>
            <a:pPr algn="ctr"/>
            <a:r>
              <a:rPr lang="en-US" sz="2800" b="0" i="0" u="none" strike="noStrike" baseline="0" dirty="0">
                <a:solidFill>
                  <a:srgbClr val="00186F"/>
                </a:solidFill>
                <a:latin typeface="Roboto Lt" pitchFamily="2" charset="0"/>
              </a:rPr>
              <a:t>Dealers see themselves as a partner to the communities they serve. Communities with local dealerships receive an average of $174,000+ in annual charitable contributions that directly benefit their community. </a:t>
            </a:r>
            <a:endParaRPr lang="en-US" sz="6000" dirty="0">
              <a:solidFill>
                <a:srgbClr val="002D74"/>
              </a:solidFill>
              <a:latin typeface="Montserrat Light" panose="00000400000000000000" pitchFamily="2" charset="0"/>
            </a:endParaRPr>
          </a:p>
        </p:txBody>
      </p:sp>
      <p:sp>
        <p:nvSpPr>
          <p:cNvPr id="11" name="TextBox 6">
            <a:extLst>
              <a:ext uri="{FF2B5EF4-FFF2-40B4-BE49-F238E27FC236}">
                <a16:creationId xmlns:a16="http://schemas.microsoft.com/office/drawing/2014/main" id="{24EFF4CD-A19E-405F-ABE8-494D737680B4}"/>
              </a:ext>
            </a:extLst>
          </p:cNvPr>
          <p:cNvSpPr txBox="1"/>
          <p:nvPr/>
        </p:nvSpPr>
        <p:spPr>
          <a:xfrm>
            <a:off x="1371600" y="2239658"/>
            <a:ext cx="14741236" cy="861774"/>
          </a:xfrm>
          <a:prstGeom prst="rect">
            <a:avLst/>
          </a:prstGeom>
        </p:spPr>
        <p:txBody>
          <a:bodyPr wrap="square" lIns="0" tIns="0" rIns="0" bIns="0" rtlCol="0" anchor="t">
            <a:spAutoFit/>
          </a:bodyPr>
          <a:lstStyle/>
          <a:p>
            <a:r>
              <a:rPr lang="en-US" sz="2800" i="0" u="none" strike="noStrike" baseline="0" dirty="0">
                <a:solidFill>
                  <a:srgbClr val="3979C7"/>
                </a:solidFill>
                <a:latin typeface="Oswald" panose="00000500000000000000" pitchFamily="2" charset="0"/>
              </a:rPr>
              <a:t>The franchised automobile dealers of Texas have an important economic story to tell. Dealers prevent monopolies and promote competition in vehicle pricing and service for the customer.</a:t>
            </a: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13" name="Slide Number Placeholder 1">
            <a:extLst>
              <a:ext uri="{FF2B5EF4-FFF2-40B4-BE49-F238E27FC236}">
                <a16:creationId xmlns:a16="http://schemas.microsoft.com/office/drawing/2014/main" id="{2FB4C2A8-DC43-4475-A6F2-29FD92FEF5C9}"/>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5</a:t>
            </a:fld>
            <a:endParaRPr lang="en-US" sz="2000" dirty="0"/>
          </a:p>
        </p:txBody>
      </p:sp>
    </p:spTree>
    <p:extLst>
      <p:ext uri="{BB962C8B-B14F-4D97-AF65-F5344CB8AC3E}">
        <p14:creationId xmlns:p14="http://schemas.microsoft.com/office/powerpoint/2010/main" val="3114074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12374163" cy="800219"/>
          </a:xfrm>
          <a:prstGeom prst="rect">
            <a:avLst/>
          </a:prstGeom>
        </p:spPr>
        <p:txBody>
          <a:bodyPr lIns="0" tIns="0" rIns="0" bIns="0" rtlCol="0" anchor="t">
            <a:spAutoFit/>
          </a:bodyPr>
          <a:lstStyle/>
          <a:p>
            <a:r>
              <a:rPr lang="en-US" sz="5200" dirty="0">
                <a:solidFill>
                  <a:srgbClr val="002D74"/>
                </a:solidFill>
                <a:latin typeface="Roboto" pitchFamily="2" charset="0"/>
                <a:ea typeface="Roboto" pitchFamily="2" charset="0"/>
              </a:rPr>
              <a:t>ECONOMIC IMPACT</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pic>
        <p:nvPicPr>
          <p:cNvPr id="13" name="Picture 12">
            <a:extLst>
              <a:ext uri="{FF2B5EF4-FFF2-40B4-BE49-F238E27FC236}">
                <a16:creationId xmlns:a16="http://schemas.microsoft.com/office/drawing/2014/main" id="{70C6C217-2379-4AD1-ADBE-0399AE8369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2330" y="2327936"/>
            <a:ext cx="5043340" cy="5032447"/>
          </a:xfrm>
          <a:prstGeom prst="rect">
            <a:avLst/>
          </a:prstGeom>
        </p:spPr>
      </p:pic>
      <p:pic>
        <p:nvPicPr>
          <p:cNvPr id="5" name="Picture 4" descr="Graphical user interface, text&#10;&#10;Description automatically generated">
            <a:extLst>
              <a:ext uri="{FF2B5EF4-FFF2-40B4-BE49-F238E27FC236}">
                <a16:creationId xmlns:a16="http://schemas.microsoft.com/office/drawing/2014/main" id="{7E5EBA93-49F5-44B4-9F09-90DF7F5B01B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55398" y="2343042"/>
            <a:ext cx="5043341" cy="5043340"/>
          </a:xfrm>
          <a:prstGeom prst="rect">
            <a:avLst/>
          </a:prstGeom>
        </p:spPr>
      </p:pic>
      <p:sp>
        <p:nvSpPr>
          <p:cNvPr id="11" name="Slide Number Placeholder 1">
            <a:extLst>
              <a:ext uri="{FF2B5EF4-FFF2-40B4-BE49-F238E27FC236}">
                <a16:creationId xmlns:a16="http://schemas.microsoft.com/office/drawing/2014/main" id="{C6D680F0-C9C2-4C4F-A34D-2BF6C99B5FE8}"/>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6</a:t>
            </a:fld>
            <a:endParaRPr lang="en-US" sz="2000" dirty="0"/>
          </a:p>
        </p:txBody>
      </p:sp>
      <p:pic>
        <p:nvPicPr>
          <p:cNvPr id="3" name="Picture 2" descr="Website&#10;&#10;Description automatically generated with low confidence">
            <a:extLst>
              <a:ext uri="{FF2B5EF4-FFF2-40B4-BE49-F238E27FC236}">
                <a16:creationId xmlns:a16="http://schemas.microsoft.com/office/drawing/2014/main" id="{A8AD7DBD-6844-4E4E-915A-C14C10AD29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2209384" y="2340778"/>
            <a:ext cx="5023218" cy="5019605"/>
          </a:xfrm>
          <a:prstGeom prst="rect">
            <a:avLst/>
          </a:prstGeom>
        </p:spPr>
      </p:pic>
    </p:spTree>
    <p:extLst>
      <p:ext uri="{BB962C8B-B14F-4D97-AF65-F5344CB8AC3E}">
        <p14:creationId xmlns:p14="http://schemas.microsoft.com/office/powerpoint/2010/main" val="2564621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12374163" cy="800219"/>
          </a:xfrm>
          <a:prstGeom prst="rect">
            <a:avLst/>
          </a:prstGeom>
        </p:spPr>
        <p:txBody>
          <a:bodyPr lIns="0" tIns="0" rIns="0" bIns="0" rtlCol="0" anchor="t">
            <a:spAutoFit/>
          </a:bodyPr>
          <a:lstStyle/>
          <a:p>
            <a:r>
              <a:rPr lang="en-US" sz="5200" dirty="0">
                <a:solidFill>
                  <a:srgbClr val="002D74"/>
                </a:solidFill>
                <a:latin typeface="Roboto" pitchFamily="2" charset="0"/>
                <a:ea typeface="Roboto" pitchFamily="2" charset="0"/>
              </a:rPr>
              <a:t>FULFILLING HIGH PAYING JOBS</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0D6DAD6F-CAC7-4304-B64D-B170D8A6E006}"/>
              </a:ext>
            </a:extLst>
          </p:cNvPr>
          <p:cNvSpPr txBox="1"/>
          <p:nvPr/>
        </p:nvSpPr>
        <p:spPr>
          <a:xfrm>
            <a:off x="1388165" y="3576885"/>
            <a:ext cx="3637846" cy="4431983"/>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OPPORTUNITY WITHIN COMMUNITIES</a:t>
            </a:r>
          </a:p>
          <a:p>
            <a:r>
              <a:rPr lang="en-US" sz="2400" b="0" i="0" u="none" strike="noStrike" baseline="0" dirty="0">
                <a:solidFill>
                  <a:srgbClr val="00186F"/>
                </a:solidFill>
                <a:latin typeface="Roboto Lt" pitchFamily="2" charset="0"/>
              </a:rPr>
              <a:t>These jobs provide opportunity for constituents in hundreds of communities. These jobs meet people where they are – fresh out of school, career-changing adults, the business oriented and the tech-savvy.</a:t>
            </a:r>
            <a:endParaRPr lang="en-US" sz="4000" dirty="0">
              <a:solidFill>
                <a:srgbClr val="002D74"/>
              </a:solidFill>
              <a:latin typeface="Montserrat Light" panose="00000400000000000000" pitchFamily="2" charset="0"/>
            </a:endParaRPr>
          </a:p>
        </p:txBody>
      </p:sp>
      <p:sp>
        <p:nvSpPr>
          <p:cNvPr id="9" name="TextBox 6">
            <a:extLst>
              <a:ext uri="{FF2B5EF4-FFF2-40B4-BE49-F238E27FC236}">
                <a16:creationId xmlns:a16="http://schemas.microsoft.com/office/drawing/2014/main" id="{5A6503F8-64A5-42DE-A92B-FDB65752CC9C}"/>
              </a:ext>
            </a:extLst>
          </p:cNvPr>
          <p:cNvSpPr txBox="1"/>
          <p:nvPr/>
        </p:nvSpPr>
        <p:spPr>
          <a:xfrm>
            <a:off x="9598697" y="3576885"/>
            <a:ext cx="3092459" cy="2954655"/>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CONSUMER CHOICE</a:t>
            </a:r>
          </a:p>
          <a:p>
            <a:r>
              <a:rPr lang="en-US" sz="2400" b="0" i="0" u="none" strike="noStrike" baseline="0" dirty="0">
                <a:solidFill>
                  <a:srgbClr val="00186F"/>
                </a:solidFill>
                <a:latin typeface="Roboto Lt" pitchFamily="2" charset="0"/>
              </a:rPr>
              <a:t>Dealer employees are paid a good wage, allowing them to take care of their housing, healthcare costs, food needs, and educational opportunities</a:t>
            </a:r>
            <a:r>
              <a:rPr lang="en-US" sz="2400" dirty="0">
                <a:solidFill>
                  <a:srgbClr val="00186F"/>
                </a:solidFill>
                <a:latin typeface="Roboto Lt" pitchFamily="2" charset="0"/>
              </a:rPr>
              <a:t>.</a:t>
            </a:r>
            <a:endParaRPr lang="en-US" sz="5400" dirty="0">
              <a:solidFill>
                <a:srgbClr val="002D74"/>
              </a:solidFill>
              <a:latin typeface="Montserrat Light" panose="00000400000000000000" pitchFamily="2" charset="0"/>
            </a:endParaRPr>
          </a:p>
        </p:txBody>
      </p:sp>
      <p:sp>
        <p:nvSpPr>
          <p:cNvPr id="10" name="TextBox 6">
            <a:extLst>
              <a:ext uri="{FF2B5EF4-FFF2-40B4-BE49-F238E27FC236}">
                <a16:creationId xmlns:a16="http://schemas.microsoft.com/office/drawing/2014/main" id="{043678DA-FF67-4890-8411-A7F0004BD819}"/>
              </a:ext>
            </a:extLst>
          </p:cNvPr>
          <p:cNvSpPr txBox="1"/>
          <p:nvPr/>
        </p:nvSpPr>
        <p:spPr>
          <a:xfrm>
            <a:off x="5480708" y="3560871"/>
            <a:ext cx="3663292" cy="4431983"/>
          </a:xfrm>
          <a:prstGeom prst="rect">
            <a:avLst/>
          </a:prstGeom>
        </p:spPr>
        <p:txBody>
          <a:bodyPr wrap="square" lIns="0" tIns="0" rIns="0" bIns="0" rtlCol="0" anchor="t">
            <a:spAutoFit/>
          </a:bodyPr>
          <a:lstStyle/>
          <a:p>
            <a:r>
              <a:rPr lang="en-US" sz="2400" b="0" i="0" u="none" strike="noStrike" baseline="0" dirty="0">
                <a:solidFill>
                  <a:srgbClr val="3979C7"/>
                </a:solidFill>
                <a:latin typeface="Oswald" panose="00000500000000000000" pitchFamily="2" charset="0"/>
              </a:rPr>
              <a:t>TRAINING &amp; ADVANCEMENT</a:t>
            </a:r>
          </a:p>
          <a:p>
            <a:r>
              <a:rPr lang="en-US" sz="2400" dirty="0">
                <a:solidFill>
                  <a:srgbClr val="00186F"/>
                </a:solidFill>
                <a:latin typeface="Roboto Lt" pitchFamily="2" charset="0"/>
              </a:rPr>
              <a:t>D</a:t>
            </a:r>
            <a:r>
              <a:rPr lang="en-US" sz="2400" b="0" i="0" u="none" strike="noStrike" baseline="0" dirty="0">
                <a:solidFill>
                  <a:srgbClr val="00186F"/>
                </a:solidFill>
                <a:latin typeface="Roboto Lt" pitchFamily="2" charset="0"/>
              </a:rPr>
              <a:t>ealers train their employees for advancement within the company. Dealerships jobs support the kind of career path that younger generations are looking for: good-paying, flexible, opportunities for advancement, reduced barriers to entry, etc.</a:t>
            </a:r>
            <a:endParaRPr lang="en-US" sz="5400" dirty="0">
              <a:solidFill>
                <a:srgbClr val="002D74"/>
              </a:solidFill>
              <a:latin typeface="Montserrat Light" panose="00000400000000000000" pitchFamily="2" charset="0"/>
            </a:endParaRP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sp>
        <p:nvSpPr>
          <p:cNvPr id="17" name="TextBox 6">
            <a:extLst>
              <a:ext uri="{FF2B5EF4-FFF2-40B4-BE49-F238E27FC236}">
                <a16:creationId xmlns:a16="http://schemas.microsoft.com/office/drawing/2014/main" id="{634B2018-1817-4573-B34F-CA05DAC7AF3E}"/>
              </a:ext>
            </a:extLst>
          </p:cNvPr>
          <p:cNvSpPr txBox="1"/>
          <p:nvPr/>
        </p:nvSpPr>
        <p:spPr>
          <a:xfrm>
            <a:off x="1371600" y="1907188"/>
            <a:ext cx="14741236" cy="1292662"/>
          </a:xfrm>
          <a:prstGeom prst="rect">
            <a:avLst/>
          </a:prstGeom>
        </p:spPr>
        <p:txBody>
          <a:bodyPr wrap="square" lIns="0" tIns="0" rIns="0" bIns="0" rtlCol="0" anchor="t">
            <a:spAutoFit/>
          </a:bodyPr>
          <a:lstStyle/>
          <a:p>
            <a:r>
              <a:rPr lang="en-US" sz="2800" i="0" u="none" strike="noStrike" baseline="0" dirty="0">
                <a:solidFill>
                  <a:srgbClr val="3979C7"/>
                </a:solidFill>
                <a:latin typeface="Oswald" panose="00000500000000000000" pitchFamily="2" charset="0"/>
              </a:rPr>
              <a:t>Whether an employee comes from a technical training background, or holds a college degree, dealers have a job for most Texans. Given the rising popularity and importance of low tuition, skills-based community college programs and technical credentials, the dealer industry supports how higher education is changing in Texas.</a:t>
            </a:r>
          </a:p>
        </p:txBody>
      </p:sp>
      <p:pic>
        <p:nvPicPr>
          <p:cNvPr id="19" name="Picture 18" descr="Graphical user interface, application, Teams&#10;&#10;Description automatically generated">
            <a:extLst>
              <a:ext uri="{FF2B5EF4-FFF2-40B4-BE49-F238E27FC236}">
                <a16:creationId xmlns:a16="http://schemas.microsoft.com/office/drawing/2014/main" id="{5D4E2D8D-A142-4842-856B-C438312746D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848561" y="3374492"/>
            <a:ext cx="4839758" cy="4282769"/>
          </a:xfrm>
          <a:prstGeom prst="rect">
            <a:avLst/>
          </a:prstGeom>
        </p:spPr>
      </p:pic>
      <p:sp>
        <p:nvSpPr>
          <p:cNvPr id="11" name="Slide Number Placeholder 1">
            <a:extLst>
              <a:ext uri="{FF2B5EF4-FFF2-40B4-BE49-F238E27FC236}">
                <a16:creationId xmlns:a16="http://schemas.microsoft.com/office/drawing/2014/main" id="{F98EEC23-E9C0-4571-A63A-C3FA1B5486A1}"/>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7</a:t>
            </a:fld>
            <a:endParaRPr lang="en-US" sz="2000" dirty="0"/>
          </a:p>
        </p:txBody>
      </p:sp>
    </p:spTree>
    <p:extLst>
      <p:ext uri="{BB962C8B-B14F-4D97-AF65-F5344CB8AC3E}">
        <p14:creationId xmlns:p14="http://schemas.microsoft.com/office/powerpoint/2010/main" val="1614920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12374163" cy="1600438"/>
          </a:xfrm>
          <a:prstGeom prst="rect">
            <a:avLst/>
          </a:prstGeom>
        </p:spPr>
        <p:txBody>
          <a:bodyPr lIns="0" tIns="0" rIns="0" bIns="0" rtlCol="0" anchor="t">
            <a:spAutoFit/>
          </a:bodyPr>
          <a:lstStyle/>
          <a:p>
            <a:r>
              <a:rPr lang="en-US" sz="5200" dirty="0">
                <a:solidFill>
                  <a:srgbClr val="002D74"/>
                </a:solidFill>
                <a:latin typeface="Roboto" pitchFamily="2" charset="0"/>
                <a:ea typeface="Roboto" pitchFamily="2" charset="0"/>
              </a:rPr>
              <a:t>IMPORTANCE OF DEALERSHIP ACCESSIBILITY</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8" name="TextBox 6">
            <a:extLst>
              <a:ext uri="{FF2B5EF4-FFF2-40B4-BE49-F238E27FC236}">
                <a16:creationId xmlns:a16="http://schemas.microsoft.com/office/drawing/2014/main" id="{0D6DAD6F-CAC7-4304-B64D-B170D8A6E006}"/>
              </a:ext>
            </a:extLst>
          </p:cNvPr>
          <p:cNvSpPr txBox="1"/>
          <p:nvPr/>
        </p:nvSpPr>
        <p:spPr>
          <a:xfrm>
            <a:off x="848007" y="2990624"/>
            <a:ext cx="3647136" cy="4739759"/>
          </a:xfrm>
          <a:prstGeom prst="rect">
            <a:avLst/>
          </a:prstGeom>
        </p:spPr>
        <p:txBody>
          <a:bodyPr wrap="square" lIns="0" tIns="0" rIns="0" bIns="0" rtlCol="0" anchor="t">
            <a:spAutoFit/>
          </a:bodyPr>
          <a:lstStyle/>
          <a:p>
            <a:r>
              <a:rPr lang="en-US" sz="2800" b="0" i="0" u="none" strike="noStrike" baseline="0" dirty="0">
                <a:solidFill>
                  <a:srgbClr val="3979C7"/>
                </a:solidFill>
                <a:latin typeface="Oswald" panose="00000500000000000000" pitchFamily="2" charset="0"/>
              </a:rPr>
              <a:t>STATEWIDE DIVERSITY</a:t>
            </a:r>
          </a:p>
          <a:p>
            <a:r>
              <a:rPr lang="en-US" sz="2800" b="0" i="0" u="none" strike="noStrike" baseline="0" dirty="0">
                <a:solidFill>
                  <a:srgbClr val="00186F"/>
                </a:solidFill>
                <a:latin typeface="Roboto Lt" pitchFamily="2" charset="0"/>
              </a:rPr>
              <a:t>Franchised dealerships are dispersed across the vast landscape of Texas, ensuring that even residents in small communities and rural areas can easily access sales, service, and warranty or recall work when needed.</a:t>
            </a:r>
            <a:endParaRPr lang="en-US" sz="4400" dirty="0">
              <a:solidFill>
                <a:srgbClr val="002D74"/>
              </a:solidFill>
              <a:latin typeface="Montserrat Light" panose="00000400000000000000" pitchFamily="2" charset="0"/>
            </a:endParaRPr>
          </a:p>
        </p:txBody>
      </p:sp>
      <p:sp>
        <p:nvSpPr>
          <p:cNvPr id="9" name="TextBox 6">
            <a:extLst>
              <a:ext uri="{FF2B5EF4-FFF2-40B4-BE49-F238E27FC236}">
                <a16:creationId xmlns:a16="http://schemas.microsoft.com/office/drawing/2014/main" id="{5A6503F8-64A5-42DE-A92B-FDB65752CC9C}"/>
              </a:ext>
            </a:extLst>
          </p:cNvPr>
          <p:cNvSpPr txBox="1"/>
          <p:nvPr/>
        </p:nvSpPr>
        <p:spPr>
          <a:xfrm>
            <a:off x="8542643" y="2990624"/>
            <a:ext cx="4591432" cy="4739759"/>
          </a:xfrm>
          <a:prstGeom prst="rect">
            <a:avLst/>
          </a:prstGeom>
        </p:spPr>
        <p:txBody>
          <a:bodyPr wrap="square" lIns="0" tIns="0" rIns="0" bIns="0" rtlCol="0" anchor="t">
            <a:spAutoFit/>
          </a:bodyPr>
          <a:lstStyle/>
          <a:p>
            <a:r>
              <a:rPr lang="en-US" sz="2800" b="0" i="0" u="none" strike="noStrike" baseline="0" dirty="0">
                <a:solidFill>
                  <a:srgbClr val="3979C7"/>
                </a:solidFill>
                <a:latin typeface="Oswald" panose="00000500000000000000" pitchFamily="2" charset="0"/>
              </a:rPr>
              <a:t>CONSUMER CHOICE</a:t>
            </a:r>
          </a:p>
          <a:p>
            <a:r>
              <a:rPr lang="en-US" sz="2800" b="0" i="0" u="none" strike="noStrike" baseline="0" dirty="0">
                <a:solidFill>
                  <a:srgbClr val="00186F"/>
                </a:solidFill>
                <a:latin typeface="Roboto Lt" pitchFamily="2" charset="0"/>
              </a:rPr>
              <a:t>Franchised dealers provide the greatest brand diversity and varying price points for vehicles, including alternative fueled and electric vehicles. Dealers serve all consumers, from first-time drivers that just need a vehicle to get around in, to those wanting a luxurious retirement car.</a:t>
            </a:r>
            <a:endParaRPr lang="en-US" sz="6000" dirty="0">
              <a:solidFill>
                <a:srgbClr val="002D74"/>
              </a:solidFill>
              <a:latin typeface="Montserrat Light" panose="00000400000000000000" pitchFamily="2" charset="0"/>
            </a:endParaRPr>
          </a:p>
        </p:txBody>
      </p:sp>
      <p:sp>
        <p:nvSpPr>
          <p:cNvPr id="10" name="TextBox 6">
            <a:extLst>
              <a:ext uri="{FF2B5EF4-FFF2-40B4-BE49-F238E27FC236}">
                <a16:creationId xmlns:a16="http://schemas.microsoft.com/office/drawing/2014/main" id="{043678DA-FF67-4890-8411-A7F0004BD819}"/>
              </a:ext>
            </a:extLst>
          </p:cNvPr>
          <p:cNvSpPr txBox="1"/>
          <p:nvPr/>
        </p:nvSpPr>
        <p:spPr>
          <a:xfrm>
            <a:off x="4695325" y="2990624"/>
            <a:ext cx="3647136" cy="3877985"/>
          </a:xfrm>
          <a:prstGeom prst="rect">
            <a:avLst/>
          </a:prstGeom>
        </p:spPr>
        <p:txBody>
          <a:bodyPr wrap="square" lIns="0" tIns="0" rIns="0" bIns="0" rtlCol="0" anchor="t">
            <a:spAutoFit/>
          </a:bodyPr>
          <a:lstStyle/>
          <a:p>
            <a:r>
              <a:rPr lang="en-US" sz="2800" b="0" i="0" u="none" strike="noStrike" baseline="0" dirty="0">
                <a:solidFill>
                  <a:srgbClr val="3979C7"/>
                </a:solidFill>
                <a:latin typeface="Oswald" panose="00000500000000000000" pitchFamily="2" charset="0"/>
              </a:rPr>
              <a:t>CUSTOMER EXPERIENCE</a:t>
            </a:r>
          </a:p>
          <a:p>
            <a:r>
              <a:rPr lang="en-US" sz="2800" b="0" i="0" u="none" strike="noStrike" baseline="0" dirty="0">
                <a:solidFill>
                  <a:srgbClr val="00186F"/>
                </a:solidFill>
                <a:latin typeface="Roboto Lt" pitchFamily="2" charset="0"/>
              </a:rPr>
              <a:t>Dealers provide an accessible physical presence for sales and service. Consumers can get hands on assistance and see how to operate technology in vehicles.</a:t>
            </a:r>
            <a:endParaRPr lang="en-US" sz="6000" dirty="0">
              <a:solidFill>
                <a:srgbClr val="002D74"/>
              </a:solidFill>
              <a:latin typeface="Montserrat Light" panose="00000400000000000000" pitchFamily="2" charset="0"/>
            </a:endParaRP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pic>
        <p:nvPicPr>
          <p:cNvPr id="3" name="Picture 2" descr="Map&#10;&#10;Description automatically generated with medium confidence">
            <a:extLst>
              <a:ext uri="{FF2B5EF4-FFF2-40B4-BE49-F238E27FC236}">
                <a16:creationId xmlns:a16="http://schemas.microsoft.com/office/drawing/2014/main" id="{46C82FDD-7E7E-4AC1-9E2B-2C51F239BFB1}"/>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6007" b="100000" l="3088" r="96324">
                        <a14:foregroundMark x1="31324" y1="14841" x2="30882" y2="11307"/>
                        <a14:foregroundMark x1="29559" y1="6007" x2="29559" y2="6007"/>
                        <a14:foregroundMark x1="92500" y1="32862" x2="92500" y2="32862"/>
                        <a14:foregroundMark x1="96765" y1="51590" x2="96765" y2="51590"/>
                        <a14:foregroundMark x1="73824" y1="28092" x2="73824" y2="28092"/>
                        <a14:foregroundMark x1="96176" y1="60954" x2="96176" y2="60954"/>
                        <a14:foregroundMark x1="8235" y1="46820" x2="8235" y2="46820"/>
                        <a14:foregroundMark x1="3235" y1="44523" x2="3235" y2="44523"/>
                      </a14:backgroundRemoval>
                    </a14:imgEffect>
                  </a14:imgLayer>
                </a14:imgProps>
              </a:ext>
              <a:ext uri="{28A0092B-C50C-407E-A947-70E740481C1C}">
                <a14:useLocalDpi xmlns:a14="http://schemas.microsoft.com/office/drawing/2010/main" val="0"/>
              </a:ext>
            </a:extLst>
          </a:blip>
          <a:srcRect/>
          <a:stretch/>
        </p:blipFill>
        <p:spPr>
          <a:xfrm>
            <a:off x="12954000" y="3541591"/>
            <a:ext cx="5181600" cy="4308872"/>
          </a:xfrm>
          <a:prstGeom prst="rect">
            <a:avLst/>
          </a:prstGeom>
        </p:spPr>
      </p:pic>
      <p:sp>
        <p:nvSpPr>
          <p:cNvPr id="14" name="TextBox 13">
            <a:extLst>
              <a:ext uri="{FF2B5EF4-FFF2-40B4-BE49-F238E27FC236}">
                <a16:creationId xmlns:a16="http://schemas.microsoft.com/office/drawing/2014/main" id="{51A9F17D-C915-47F8-92A1-B40ECE18F724}"/>
              </a:ext>
            </a:extLst>
          </p:cNvPr>
          <p:cNvSpPr txBox="1"/>
          <p:nvPr/>
        </p:nvSpPr>
        <p:spPr>
          <a:xfrm>
            <a:off x="15849731" y="2351395"/>
            <a:ext cx="2249426" cy="707886"/>
          </a:xfrm>
          <a:prstGeom prst="rect">
            <a:avLst/>
          </a:prstGeom>
          <a:noFill/>
        </p:spPr>
        <p:txBody>
          <a:bodyPr wrap="square" rtlCol="0">
            <a:spAutoFit/>
          </a:bodyPr>
          <a:lstStyle/>
          <a:p>
            <a:r>
              <a:rPr lang="en-US" sz="2000" dirty="0">
                <a:solidFill>
                  <a:srgbClr val="BEBCCE"/>
                </a:solidFill>
                <a:latin typeface="Roboto" pitchFamily="2" charset="0"/>
                <a:ea typeface="Roboto" pitchFamily="2" charset="0"/>
              </a:rPr>
              <a:t>TEXAS</a:t>
            </a:r>
          </a:p>
          <a:p>
            <a:r>
              <a:rPr lang="en-US" sz="2000" dirty="0">
                <a:solidFill>
                  <a:srgbClr val="BEBCCE"/>
                </a:solidFill>
                <a:latin typeface="Roboto" pitchFamily="2" charset="0"/>
                <a:ea typeface="Roboto" pitchFamily="2" charset="0"/>
              </a:rPr>
              <a:t>DEALERSHIPS</a:t>
            </a:r>
          </a:p>
        </p:txBody>
      </p:sp>
      <p:sp>
        <p:nvSpPr>
          <p:cNvPr id="15" name="TextBox 14">
            <a:extLst>
              <a:ext uri="{FF2B5EF4-FFF2-40B4-BE49-F238E27FC236}">
                <a16:creationId xmlns:a16="http://schemas.microsoft.com/office/drawing/2014/main" id="{8F073790-1C79-4936-B3BB-8FE2D92B3643}"/>
              </a:ext>
            </a:extLst>
          </p:cNvPr>
          <p:cNvSpPr txBox="1"/>
          <p:nvPr/>
        </p:nvSpPr>
        <p:spPr>
          <a:xfrm>
            <a:off x="13959482" y="2300548"/>
            <a:ext cx="2057400" cy="1446550"/>
          </a:xfrm>
          <a:prstGeom prst="rect">
            <a:avLst/>
          </a:prstGeom>
          <a:noFill/>
        </p:spPr>
        <p:txBody>
          <a:bodyPr wrap="square" rtlCol="0">
            <a:spAutoFit/>
          </a:bodyPr>
          <a:lstStyle/>
          <a:p>
            <a:pPr algn="r"/>
            <a:r>
              <a:rPr lang="en-US" sz="4400" dirty="0">
                <a:solidFill>
                  <a:srgbClr val="BEBCCE"/>
                </a:solidFill>
                <a:latin typeface="Roboto" pitchFamily="2" charset="0"/>
                <a:ea typeface="Roboto" pitchFamily="2" charset="0"/>
              </a:rPr>
              <a:t>~1,400</a:t>
            </a:r>
          </a:p>
          <a:p>
            <a:pPr algn="r"/>
            <a:r>
              <a:rPr lang="en-US" sz="4400" dirty="0">
                <a:solidFill>
                  <a:srgbClr val="BEBCCE"/>
                </a:solidFill>
                <a:latin typeface="Roboto" pitchFamily="2" charset="0"/>
                <a:ea typeface="Roboto" pitchFamily="2" charset="0"/>
              </a:rPr>
              <a:t>in </a:t>
            </a:r>
            <a:r>
              <a:rPr lang="en-US" sz="4400" dirty="0">
                <a:solidFill>
                  <a:srgbClr val="C00000"/>
                </a:solidFill>
                <a:latin typeface="Roboto" pitchFamily="2" charset="0"/>
                <a:ea typeface="Roboto" pitchFamily="2" charset="0"/>
              </a:rPr>
              <a:t>290</a:t>
            </a:r>
            <a:r>
              <a:rPr lang="en-US" sz="4400" dirty="0">
                <a:latin typeface="Roboto" pitchFamily="2" charset="0"/>
                <a:ea typeface="Roboto" pitchFamily="2" charset="0"/>
              </a:rPr>
              <a:t> </a:t>
            </a:r>
          </a:p>
        </p:txBody>
      </p:sp>
      <p:sp>
        <p:nvSpPr>
          <p:cNvPr id="16" name="TextBox 15">
            <a:extLst>
              <a:ext uri="{FF2B5EF4-FFF2-40B4-BE49-F238E27FC236}">
                <a16:creationId xmlns:a16="http://schemas.microsoft.com/office/drawing/2014/main" id="{C7049000-DB86-4918-B0AD-06DFC9900226}"/>
              </a:ext>
            </a:extLst>
          </p:cNvPr>
          <p:cNvSpPr txBox="1"/>
          <p:nvPr/>
        </p:nvSpPr>
        <p:spPr>
          <a:xfrm>
            <a:off x="15849731" y="3059281"/>
            <a:ext cx="2249426" cy="707886"/>
          </a:xfrm>
          <a:prstGeom prst="rect">
            <a:avLst/>
          </a:prstGeom>
          <a:noFill/>
        </p:spPr>
        <p:txBody>
          <a:bodyPr wrap="square" rtlCol="0">
            <a:spAutoFit/>
          </a:bodyPr>
          <a:lstStyle/>
          <a:p>
            <a:r>
              <a:rPr lang="en-US" sz="2000" dirty="0">
                <a:solidFill>
                  <a:srgbClr val="BEBCCE"/>
                </a:solidFill>
                <a:latin typeface="Roboto" pitchFamily="2" charset="0"/>
                <a:ea typeface="Roboto" pitchFamily="2" charset="0"/>
              </a:rPr>
              <a:t>TEXAS CITIES</a:t>
            </a:r>
          </a:p>
          <a:p>
            <a:r>
              <a:rPr lang="en-US" sz="2000" dirty="0">
                <a:solidFill>
                  <a:srgbClr val="BEBCCE"/>
                </a:solidFill>
                <a:latin typeface="Roboto" pitchFamily="2" charset="0"/>
                <a:ea typeface="Roboto" pitchFamily="2" charset="0"/>
              </a:rPr>
              <a:t>&amp; TOWNS</a:t>
            </a:r>
          </a:p>
        </p:txBody>
      </p:sp>
      <p:sp>
        <p:nvSpPr>
          <p:cNvPr id="13" name="Slide Number Placeholder 1">
            <a:extLst>
              <a:ext uri="{FF2B5EF4-FFF2-40B4-BE49-F238E27FC236}">
                <a16:creationId xmlns:a16="http://schemas.microsoft.com/office/drawing/2014/main" id="{13CC586E-73C1-4976-8D9B-B2A61666E783}"/>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8</a:t>
            </a:fld>
            <a:endParaRPr lang="en-US" sz="2000" dirty="0"/>
          </a:p>
        </p:txBody>
      </p:sp>
    </p:spTree>
    <p:extLst>
      <p:ext uri="{BB962C8B-B14F-4D97-AF65-F5344CB8AC3E}">
        <p14:creationId xmlns:p14="http://schemas.microsoft.com/office/powerpoint/2010/main" val="1011719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371600" y="1104900"/>
            <a:ext cx="9773327" cy="800219"/>
          </a:xfrm>
          <a:prstGeom prst="rect">
            <a:avLst/>
          </a:prstGeom>
        </p:spPr>
        <p:txBody>
          <a:bodyPr wrap="square" lIns="0" tIns="0" rIns="0" bIns="0" rtlCol="0" anchor="t">
            <a:spAutoFit/>
          </a:bodyPr>
          <a:lstStyle/>
          <a:p>
            <a:r>
              <a:rPr lang="en-US" sz="5200" dirty="0">
                <a:solidFill>
                  <a:srgbClr val="002D74"/>
                </a:solidFill>
                <a:latin typeface="Roboto" pitchFamily="2" charset="0"/>
                <a:ea typeface="Roboto" pitchFamily="2" charset="0"/>
              </a:rPr>
              <a:t>COMMUNITY IMPACT</a:t>
            </a:r>
          </a:p>
        </p:txBody>
      </p:sp>
      <p:sp>
        <p:nvSpPr>
          <p:cNvPr id="6" name="AutoShape 2">
            <a:extLst>
              <a:ext uri="{FF2B5EF4-FFF2-40B4-BE49-F238E27FC236}">
                <a16:creationId xmlns:a16="http://schemas.microsoft.com/office/drawing/2014/main" id="{DE8B45B6-713B-4630-9586-E8DCBC54496D}"/>
              </a:ext>
            </a:extLst>
          </p:cNvPr>
          <p:cNvSpPr/>
          <p:nvPr/>
        </p:nvSpPr>
        <p:spPr>
          <a:xfrm>
            <a:off x="0" y="8719782"/>
            <a:ext cx="7972137" cy="81318"/>
          </a:xfrm>
          <a:prstGeom prst="rect">
            <a:avLst/>
          </a:prstGeom>
          <a:solidFill>
            <a:srgbClr val="002D74"/>
          </a:solidFill>
        </p:spPr>
      </p:sp>
      <p:sp>
        <p:nvSpPr>
          <p:cNvPr id="7" name="AutoShape 6">
            <a:extLst>
              <a:ext uri="{FF2B5EF4-FFF2-40B4-BE49-F238E27FC236}">
                <a16:creationId xmlns:a16="http://schemas.microsoft.com/office/drawing/2014/main" id="{4332B4AE-0744-44E7-BBA6-2C90418567CE}"/>
              </a:ext>
            </a:extLst>
          </p:cNvPr>
          <p:cNvSpPr/>
          <p:nvPr/>
        </p:nvSpPr>
        <p:spPr>
          <a:xfrm>
            <a:off x="11144927" y="1028700"/>
            <a:ext cx="7143074" cy="76200"/>
          </a:xfrm>
          <a:prstGeom prst="rect">
            <a:avLst/>
          </a:prstGeom>
          <a:solidFill>
            <a:srgbClr val="002D74"/>
          </a:solidFill>
        </p:spPr>
      </p:sp>
      <p:sp>
        <p:nvSpPr>
          <p:cNvPr id="11" name="TextBox 6">
            <a:extLst>
              <a:ext uri="{FF2B5EF4-FFF2-40B4-BE49-F238E27FC236}">
                <a16:creationId xmlns:a16="http://schemas.microsoft.com/office/drawing/2014/main" id="{24EFF4CD-A19E-405F-ABE8-494D737680B4}"/>
              </a:ext>
            </a:extLst>
          </p:cNvPr>
          <p:cNvSpPr txBox="1"/>
          <p:nvPr/>
        </p:nvSpPr>
        <p:spPr>
          <a:xfrm>
            <a:off x="1371600" y="2093052"/>
            <a:ext cx="15981218" cy="861774"/>
          </a:xfrm>
          <a:prstGeom prst="rect">
            <a:avLst/>
          </a:prstGeom>
        </p:spPr>
        <p:txBody>
          <a:bodyPr wrap="square" lIns="0" tIns="0" rIns="0" bIns="0" rtlCol="0" anchor="t">
            <a:spAutoFit/>
          </a:bodyPr>
          <a:lstStyle/>
          <a:p>
            <a:r>
              <a:rPr lang="en-US" sz="2800" i="0" u="none" strike="noStrike" baseline="0" dirty="0">
                <a:solidFill>
                  <a:srgbClr val="3979C7"/>
                </a:solidFill>
                <a:latin typeface="Oswald" panose="00000500000000000000" pitchFamily="2" charset="0"/>
              </a:rPr>
              <a:t>Dealers see themselves as a partner to the communities they serve and are engaged in local organizations who focus on thoughtful business and community growth.</a:t>
            </a:r>
          </a:p>
        </p:txBody>
      </p:sp>
      <p:pic>
        <p:nvPicPr>
          <p:cNvPr id="12" name="Picture 3">
            <a:extLst>
              <a:ext uri="{FF2B5EF4-FFF2-40B4-BE49-F238E27FC236}">
                <a16:creationId xmlns:a16="http://schemas.microsoft.com/office/drawing/2014/main" id="{30DB3EC3-B7F1-43E6-BC54-344F2CA08E8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848561" y="8160602"/>
            <a:ext cx="4591432" cy="1613007"/>
          </a:xfrm>
          <a:prstGeom prst="rect">
            <a:avLst/>
          </a:prstGeom>
        </p:spPr>
      </p:pic>
      <p:pic>
        <p:nvPicPr>
          <p:cNvPr id="3" name="Picture 2" descr="Graphical user interface, application, Word&#10;&#10;Description automatically generated">
            <a:extLst>
              <a:ext uri="{FF2B5EF4-FFF2-40B4-BE49-F238E27FC236}">
                <a16:creationId xmlns:a16="http://schemas.microsoft.com/office/drawing/2014/main" id="{C5DCAD21-842D-4C39-B7FF-CA5042425E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30523" y="3611125"/>
            <a:ext cx="4248080" cy="3852867"/>
          </a:xfrm>
          <a:prstGeom prst="rect">
            <a:avLst/>
          </a:prstGeom>
        </p:spPr>
      </p:pic>
      <p:pic>
        <p:nvPicPr>
          <p:cNvPr id="14" name="Picture 13" descr="Graphical user interface, website&#10;&#10;Description automatically generated">
            <a:extLst>
              <a:ext uri="{FF2B5EF4-FFF2-40B4-BE49-F238E27FC236}">
                <a16:creationId xmlns:a16="http://schemas.microsoft.com/office/drawing/2014/main" id="{36BDA56D-F7BA-47CB-938F-B8C6F44B28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895279" y="3611125"/>
            <a:ext cx="4313045" cy="3852867"/>
          </a:xfrm>
          <a:prstGeom prst="rect">
            <a:avLst/>
          </a:prstGeom>
        </p:spPr>
      </p:pic>
      <p:pic>
        <p:nvPicPr>
          <p:cNvPr id="16" name="Picture 15" descr="Graphical user interface&#10;&#10;Description automatically generated">
            <a:extLst>
              <a:ext uri="{FF2B5EF4-FFF2-40B4-BE49-F238E27FC236}">
                <a16:creationId xmlns:a16="http://schemas.microsoft.com/office/drawing/2014/main" id="{943E0E98-92FC-4CA9-8E55-ED646997A8F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525000" y="3622905"/>
            <a:ext cx="4024106" cy="3852867"/>
          </a:xfrm>
          <a:prstGeom prst="rect">
            <a:avLst/>
          </a:prstGeom>
        </p:spPr>
      </p:pic>
      <p:pic>
        <p:nvPicPr>
          <p:cNvPr id="18" name="Picture 17" descr="Graphical user interface&#10;&#10;Description automatically generated">
            <a:extLst>
              <a:ext uri="{FF2B5EF4-FFF2-40B4-BE49-F238E27FC236}">
                <a16:creationId xmlns:a16="http://schemas.microsoft.com/office/drawing/2014/main" id="{32E44076-3CE4-46AC-8902-CD90BC4D137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3865782" y="3638449"/>
            <a:ext cx="4024106" cy="3842293"/>
          </a:xfrm>
          <a:prstGeom prst="rect">
            <a:avLst/>
          </a:prstGeom>
        </p:spPr>
      </p:pic>
      <p:sp>
        <p:nvSpPr>
          <p:cNvPr id="13" name="Slide Number Placeholder 1">
            <a:extLst>
              <a:ext uri="{FF2B5EF4-FFF2-40B4-BE49-F238E27FC236}">
                <a16:creationId xmlns:a16="http://schemas.microsoft.com/office/drawing/2014/main" id="{56B74C75-FCA5-44D5-8CD6-ABBA23FFCCE0}"/>
              </a:ext>
            </a:extLst>
          </p:cNvPr>
          <p:cNvSpPr>
            <a:spLocks noGrp="1"/>
          </p:cNvSpPr>
          <p:nvPr>
            <p:ph type="sldNum" sz="quarter" idx="12"/>
          </p:nvPr>
        </p:nvSpPr>
        <p:spPr>
          <a:xfrm>
            <a:off x="304800" y="9408484"/>
            <a:ext cx="2133600" cy="365125"/>
          </a:xfrm>
        </p:spPr>
        <p:txBody>
          <a:bodyPr/>
          <a:lstStyle/>
          <a:p>
            <a:pPr algn="l"/>
            <a:fld id="{B6F15528-21DE-4FAA-801E-634DDDAF4B2B}" type="slidenum">
              <a:rPr lang="en-US" sz="2000"/>
              <a:pPr algn="l"/>
              <a:t>9</a:t>
            </a:fld>
            <a:endParaRPr lang="en-US" sz="2000" dirty="0"/>
          </a:p>
        </p:txBody>
      </p:sp>
    </p:spTree>
    <p:extLst>
      <p:ext uri="{BB962C8B-B14F-4D97-AF65-F5344CB8AC3E}">
        <p14:creationId xmlns:p14="http://schemas.microsoft.com/office/powerpoint/2010/main" val="9986247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CDEAA45D9CFB439C29ED6D5E426667" ma:contentTypeVersion="15" ma:contentTypeDescription="Create a new document." ma:contentTypeScope="" ma:versionID="01c5f5bf274738fa71faaa522f60240a">
  <xsd:schema xmlns:xsd="http://www.w3.org/2001/XMLSchema" xmlns:xs="http://www.w3.org/2001/XMLSchema" xmlns:p="http://schemas.microsoft.com/office/2006/metadata/properties" xmlns:ns2="bbdf97b1-0cbd-4fac-8403-455f29eb49d8" xmlns:ns3="a621d186-8549-4847-a19e-a60271c8e471" targetNamespace="http://schemas.microsoft.com/office/2006/metadata/properties" ma:root="true" ma:fieldsID="54e111d88a1b25f16d7f36102c834eb7" ns2:_="" ns3:_="">
    <xsd:import namespace="bbdf97b1-0cbd-4fac-8403-455f29eb49d8"/>
    <xsd:import namespace="a621d186-8549-4847-a19e-a60271c8e47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df97b1-0cbd-4fac-8403-455f29eb49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c6df47e-b578-48c5-894a-fbf517332d23"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621d186-8549-4847-a19e-a60271c8e47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176158a-4442-491b-876f-e665c3fd2bf9}" ma:internalName="TaxCatchAll" ma:showField="CatchAllData" ma:web="a621d186-8549-4847-a19e-a60271c8e47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bdf97b1-0cbd-4fac-8403-455f29eb49d8">
      <Terms xmlns="http://schemas.microsoft.com/office/infopath/2007/PartnerControls"/>
    </lcf76f155ced4ddcb4097134ff3c332f>
    <TaxCatchAll xmlns="a621d186-8549-4847-a19e-a60271c8e471" xsi:nil="true"/>
  </documentManagement>
</p:properties>
</file>

<file path=customXml/itemProps1.xml><?xml version="1.0" encoding="utf-8"?>
<ds:datastoreItem xmlns:ds="http://schemas.openxmlformats.org/officeDocument/2006/customXml" ds:itemID="{D02913C3-0B84-4C17-90A1-F6E433769168}"/>
</file>

<file path=customXml/itemProps2.xml><?xml version="1.0" encoding="utf-8"?>
<ds:datastoreItem xmlns:ds="http://schemas.openxmlformats.org/officeDocument/2006/customXml" ds:itemID="{26122698-03E9-41CD-AB9D-FF01C984E5D2}"/>
</file>

<file path=customXml/itemProps3.xml><?xml version="1.0" encoding="utf-8"?>
<ds:datastoreItem xmlns:ds="http://schemas.openxmlformats.org/officeDocument/2006/customXml" ds:itemID="{98A48CE3-BE31-443B-8F5A-8B2C680E7EFF}"/>
</file>

<file path=docProps/app.xml><?xml version="1.0" encoding="utf-8"?>
<Properties xmlns="http://schemas.openxmlformats.org/officeDocument/2006/extended-properties" xmlns:vt="http://schemas.openxmlformats.org/officeDocument/2006/docPropsVTypes">
  <TotalTime>266</TotalTime>
  <Words>1110</Words>
  <Application>Microsoft Office PowerPoint</Application>
  <PresentationFormat>Custom</PresentationFormat>
  <Paragraphs>98</Paragraphs>
  <Slides>12</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Oswald</vt:lpstr>
      <vt:lpstr>Calibri</vt:lpstr>
      <vt:lpstr>Arial</vt:lpstr>
      <vt:lpstr>Montserrat Light</vt:lpstr>
      <vt:lpstr>Roboto Lt</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TADA_December 10 Legislative Committee Presentation</dc:title>
  <dc:creator>Taylor Ward</dc:creator>
  <cp:lastModifiedBy>Albert Ploch</cp:lastModifiedBy>
  <cp:revision>14</cp:revision>
  <dcterms:created xsi:type="dcterms:W3CDTF">2006-08-16T00:00:00Z</dcterms:created>
  <dcterms:modified xsi:type="dcterms:W3CDTF">2022-04-20T14:49:30Z</dcterms:modified>
  <dc:identifier>DAEN4GcPYlk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0x010100EDCDEAA45D9CFB439C29ED6D5E426667</vt:lpwstr>
  </property>
  <property fmtid="{D5CDD505-2E9C-101B-9397-08002B2CF9AE}" pid="3" name="Order">
    <vt:r8>5040000</vt:r8>
  </property>
</Properties>
</file>